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80"/>
  </p:notesMasterIdLst>
  <p:sldIdLst>
    <p:sldId id="311" r:id="rId2"/>
    <p:sldId id="438" r:id="rId3"/>
    <p:sldId id="535" r:id="rId4"/>
    <p:sldId id="533" r:id="rId5"/>
    <p:sldId id="663" r:id="rId6"/>
    <p:sldId id="528" r:id="rId7"/>
    <p:sldId id="532" r:id="rId8"/>
    <p:sldId id="531" r:id="rId9"/>
    <p:sldId id="541" r:id="rId10"/>
    <p:sldId id="662" r:id="rId11"/>
    <p:sldId id="539" r:id="rId12"/>
    <p:sldId id="538" r:id="rId13"/>
    <p:sldId id="537" r:id="rId14"/>
    <p:sldId id="549" r:id="rId15"/>
    <p:sldId id="641" r:id="rId16"/>
    <p:sldId id="642" r:id="rId17"/>
    <p:sldId id="643" r:id="rId18"/>
    <p:sldId id="644" r:id="rId19"/>
    <p:sldId id="645" r:id="rId20"/>
    <p:sldId id="550" r:id="rId21"/>
    <p:sldId id="640" r:id="rId22"/>
    <p:sldId id="547" r:id="rId23"/>
    <p:sldId id="650" r:id="rId24"/>
    <p:sldId id="651" r:id="rId25"/>
    <p:sldId id="652" r:id="rId26"/>
    <p:sldId id="653" r:id="rId27"/>
    <p:sldId id="654" r:id="rId28"/>
    <p:sldId id="655" r:id="rId29"/>
    <p:sldId id="656" r:id="rId30"/>
    <p:sldId id="546" r:id="rId31"/>
    <p:sldId id="594" r:id="rId32"/>
    <p:sldId id="592" r:id="rId33"/>
    <p:sldId id="597" r:id="rId34"/>
    <p:sldId id="604" r:id="rId35"/>
    <p:sldId id="603" r:id="rId36"/>
    <p:sldId id="602" r:id="rId37"/>
    <p:sldId id="555" r:id="rId38"/>
    <p:sldId id="553" r:id="rId39"/>
    <p:sldId id="627" r:id="rId40"/>
    <p:sldId id="628" r:id="rId41"/>
    <p:sldId id="629" r:id="rId42"/>
    <p:sldId id="552" r:id="rId43"/>
    <p:sldId id="551" r:id="rId44"/>
    <p:sldId id="544" r:id="rId45"/>
    <p:sldId id="561" r:id="rId46"/>
    <p:sldId id="560" r:id="rId47"/>
    <p:sldId id="559" r:id="rId48"/>
    <p:sldId id="557" r:id="rId49"/>
    <p:sldId id="556" r:id="rId50"/>
    <p:sldId id="569" r:id="rId51"/>
    <p:sldId id="565" r:id="rId52"/>
    <p:sldId id="576" r:id="rId53"/>
    <p:sldId id="605" r:id="rId54"/>
    <p:sldId id="606" r:id="rId55"/>
    <p:sldId id="608" r:id="rId56"/>
    <p:sldId id="610" r:id="rId57"/>
    <p:sldId id="609" r:id="rId58"/>
    <p:sldId id="614" r:id="rId59"/>
    <p:sldId id="613" r:id="rId60"/>
    <p:sldId id="615" r:id="rId61"/>
    <p:sldId id="621" r:id="rId62"/>
    <p:sldId id="573" r:id="rId63"/>
    <p:sldId id="572" r:id="rId64"/>
    <p:sldId id="571" r:id="rId65"/>
    <p:sldId id="575" r:id="rId66"/>
    <p:sldId id="584" r:id="rId67"/>
    <p:sldId id="583" r:id="rId68"/>
    <p:sldId id="590" r:id="rId69"/>
    <p:sldId id="519" r:id="rId70"/>
    <p:sldId id="518" r:id="rId71"/>
    <p:sldId id="520" r:id="rId72"/>
    <p:sldId id="521" r:id="rId73"/>
    <p:sldId id="523" r:id="rId74"/>
    <p:sldId id="522" r:id="rId75"/>
    <p:sldId id="524" r:id="rId76"/>
    <p:sldId id="525" r:id="rId77"/>
    <p:sldId id="631" r:id="rId78"/>
    <p:sldId id="661" r:id="rId79"/>
  </p:sldIdLst>
  <p:sldSz cx="9906000" cy="6858000" type="A4"/>
  <p:notesSz cx="6797675" cy="9929813"/>
  <p:defaultTextStyle>
    <a:defPPr>
      <a:defRPr lang="tr-TR"/>
    </a:defPPr>
    <a:lvl1pPr algn="l" defTabSz="1071563" rtl="0" fontAlgn="base">
      <a:spcBef>
        <a:spcPct val="0"/>
      </a:spcBef>
      <a:spcAft>
        <a:spcPct val="0"/>
      </a:spcAft>
      <a:defRPr sz="2100" kern="1200">
        <a:solidFill>
          <a:schemeClr val="tx1"/>
        </a:solidFill>
        <a:latin typeface="Arial" charset="0"/>
        <a:ea typeface="+mn-ea"/>
        <a:cs typeface="Arial" charset="0"/>
      </a:defRPr>
    </a:lvl1pPr>
    <a:lvl2pPr marL="534988" indent="-77788" algn="l" defTabSz="1071563" rtl="0" fontAlgn="base">
      <a:spcBef>
        <a:spcPct val="0"/>
      </a:spcBef>
      <a:spcAft>
        <a:spcPct val="0"/>
      </a:spcAft>
      <a:defRPr sz="2100" kern="1200">
        <a:solidFill>
          <a:schemeClr val="tx1"/>
        </a:solidFill>
        <a:latin typeface="Arial" charset="0"/>
        <a:ea typeface="+mn-ea"/>
        <a:cs typeface="Arial" charset="0"/>
      </a:defRPr>
    </a:lvl2pPr>
    <a:lvl3pPr marL="1071563" indent="-157163" algn="l" defTabSz="1071563" rtl="0" fontAlgn="base">
      <a:spcBef>
        <a:spcPct val="0"/>
      </a:spcBef>
      <a:spcAft>
        <a:spcPct val="0"/>
      </a:spcAft>
      <a:defRPr sz="2100" kern="1200">
        <a:solidFill>
          <a:schemeClr val="tx1"/>
        </a:solidFill>
        <a:latin typeface="Arial" charset="0"/>
        <a:ea typeface="+mn-ea"/>
        <a:cs typeface="Arial" charset="0"/>
      </a:defRPr>
    </a:lvl3pPr>
    <a:lvl4pPr marL="1608138" indent="-236538" algn="l" defTabSz="1071563" rtl="0" fontAlgn="base">
      <a:spcBef>
        <a:spcPct val="0"/>
      </a:spcBef>
      <a:spcAft>
        <a:spcPct val="0"/>
      </a:spcAft>
      <a:defRPr sz="2100" kern="1200">
        <a:solidFill>
          <a:schemeClr val="tx1"/>
        </a:solidFill>
        <a:latin typeface="Arial" charset="0"/>
        <a:ea typeface="+mn-ea"/>
        <a:cs typeface="Arial" charset="0"/>
      </a:defRPr>
    </a:lvl4pPr>
    <a:lvl5pPr marL="2144713" indent="-315913" algn="l" defTabSz="1071563"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226" autoAdjust="0"/>
  </p:normalViewPr>
  <p:slideViewPr>
    <p:cSldViewPr>
      <p:cViewPr varScale="1">
        <p:scale>
          <a:sx n="123" d="100"/>
          <a:sy n="123" d="100"/>
        </p:scale>
        <p:origin x="-90" y="-162"/>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1072866"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1072866" fontAlgn="auto">
              <a:spcBef>
                <a:spcPts val="0"/>
              </a:spcBef>
              <a:spcAft>
                <a:spcPts val="0"/>
              </a:spcAft>
              <a:defRPr sz="1200">
                <a:latin typeface="+mn-lt"/>
                <a:cs typeface="+mn-cs"/>
              </a:defRPr>
            </a:lvl1pPr>
          </a:lstStyle>
          <a:p>
            <a:pPr>
              <a:defRPr/>
            </a:pPr>
            <a:fld id="{C2C49569-F2E1-453E-8C4B-ECD943B7063E}" type="datetimeFigureOut">
              <a:rPr lang="tr-TR"/>
              <a:pPr>
                <a:defRPr/>
              </a:pPr>
              <a:t>19.11.2015</a:t>
            </a:fld>
            <a:endParaRPr lang="tr-TR"/>
          </a:p>
        </p:txBody>
      </p:sp>
      <p:sp>
        <p:nvSpPr>
          <p:cNvPr id="4" name="Slayt Görüntüsü Yer Tutucusu 3"/>
          <p:cNvSpPr>
            <a:spLocks noGrp="1" noRot="1" noChangeAspect="1"/>
          </p:cNvSpPr>
          <p:nvPr>
            <p:ph type="sldImg" idx="2"/>
          </p:nvPr>
        </p:nvSpPr>
        <p:spPr>
          <a:xfrm>
            <a:off x="711200" y="746125"/>
            <a:ext cx="5375275" cy="3722688"/>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450" y="4716463"/>
            <a:ext cx="5438775" cy="4468812"/>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defTabSz="1072866"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49688" y="9431338"/>
            <a:ext cx="2946400" cy="496887"/>
          </a:xfrm>
          <a:prstGeom prst="rect">
            <a:avLst/>
          </a:prstGeom>
        </p:spPr>
        <p:txBody>
          <a:bodyPr vert="horz" lIns="91440" tIns="45720" rIns="91440" bIns="45720" rtlCol="0" anchor="b"/>
          <a:lstStyle>
            <a:lvl1pPr algn="r" defTabSz="1072866" fontAlgn="auto">
              <a:spcBef>
                <a:spcPts val="0"/>
              </a:spcBef>
              <a:spcAft>
                <a:spcPts val="0"/>
              </a:spcAft>
              <a:defRPr sz="1200">
                <a:latin typeface="+mn-lt"/>
                <a:cs typeface="+mn-cs"/>
              </a:defRPr>
            </a:lvl1pPr>
          </a:lstStyle>
          <a:p>
            <a:pPr>
              <a:defRPr/>
            </a:pPr>
            <a:fld id="{C22B45DD-0799-4FE0-B090-FCC326CA417A}" type="slidenum">
              <a:rPr lang="tr-TR"/>
              <a:pPr>
                <a:defRPr/>
              </a:pPr>
              <a:t>‹#›</a:t>
            </a:fld>
            <a:endParaRPr lang="tr-TR"/>
          </a:p>
        </p:txBody>
      </p:sp>
    </p:spTree>
    <p:extLst>
      <p:ext uri="{BB962C8B-B14F-4D97-AF65-F5344CB8AC3E}">
        <p14:creationId xmlns:p14="http://schemas.microsoft.com/office/powerpoint/2010/main" val="2550463587"/>
      </p:ext>
    </p:extLst>
  </p:cSld>
  <p:clrMap bg1="lt1" tx1="dk1" bg2="lt2" tx2="dk2" accent1="accent1" accent2="accent2" accent3="accent3" accent4="accent4" accent5="accent5" accent6="accent6" hlink="hlink" folHlink="folHlink"/>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6386"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dirty="0" smtClean="0"/>
          </a:p>
        </p:txBody>
      </p:sp>
      <p:sp>
        <p:nvSpPr>
          <p:cNvPr id="64516" name="3 Üstbilgi Yer Tutucusu"/>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65200" fontAlgn="base">
              <a:spcBef>
                <a:spcPct val="0"/>
              </a:spcBef>
              <a:spcAft>
                <a:spcPct val="0"/>
              </a:spcAft>
              <a:defRPr/>
            </a:pPr>
            <a:r>
              <a:rPr lang="tr-TR" smtClean="0"/>
              <a:t>2</a:t>
            </a:r>
          </a:p>
        </p:txBody>
      </p:sp>
      <p:sp>
        <p:nvSpPr>
          <p:cNvPr id="64517" name="4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65200" fontAlgn="base">
              <a:spcBef>
                <a:spcPct val="0"/>
              </a:spcBef>
              <a:spcAft>
                <a:spcPct val="0"/>
              </a:spcAft>
              <a:defRPr/>
            </a:pPr>
            <a:fld id="{B409734E-6EB3-4C54-9C86-8AE049A7F2E9}" type="slidenum">
              <a:rPr lang="tr-TR" smtClean="0"/>
              <a:pPr defTabSz="965200" fontAlgn="base">
                <a:spcBef>
                  <a:spcPct val="0"/>
                </a:spcBef>
                <a:spcAft>
                  <a:spcPct val="0"/>
                </a:spcAft>
                <a:defRPr/>
              </a:pPr>
              <a:t>1</a:t>
            </a:fld>
            <a:endParaRPr lang="tr-TR" smtClean="0"/>
          </a:p>
        </p:txBody>
      </p:sp>
    </p:spTree>
    <p:extLst>
      <p:ext uri="{BB962C8B-B14F-4D97-AF65-F5344CB8AC3E}">
        <p14:creationId xmlns:p14="http://schemas.microsoft.com/office/powerpoint/2010/main" val="40883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C22B45DD-0799-4FE0-B090-FCC326CA417A}" type="slidenum">
              <a:rPr lang="tr-TR" smtClean="0"/>
              <a:pPr>
                <a:defRPr/>
              </a:pPr>
              <a:t>4</a:t>
            </a:fld>
            <a:endParaRPr lang="tr-TR"/>
          </a:p>
        </p:txBody>
      </p:sp>
    </p:spTree>
    <p:extLst>
      <p:ext uri="{BB962C8B-B14F-4D97-AF65-F5344CB8AC3E}">
        <p14:creationId xmlns:p14="http://schemas.microsoft.com/office/powerpoint/2010/main" val="236677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Tree>
    <p:extLst>
      <p:ext uri="{BB962C8B-B14F-4D97-AF65-F5344CB8AC3E}">
        <p14:creationId xmlns:p14="http://schemas.microsoft.com/office/powerpoint/2010/main" val="226634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Tree>
    <p:extLst>
      <p:ext uri="{BB962C8B-B14F-4D97-AF65-F5344CB8AC3E}">
        <p14:creationId xmlns:p14="http://schemas.microsoft.com/office/powerpoint/2010/main" val="146780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pPr>
              <a:defRPr/>
            </a:pPr>
            <a:fld id="{560A9956-1CE9-49EB-8827-730C15DBC626}" type="datetime1">
              <a:rPr lang="tr-TR" smtClean="0"/>
              <a:pPr>
                <a:defRPr/>
              </a:pPr>
              <a:t>19.11.2015</a:t>
            </a:fld>
            <a:endParaRPr lang="tr-TR"/>
          </a:p>
        </p:txBody>
      </p:sp>
      <p:sp>
        <p:nvSpPr>
          <p:cNvPr id="19" name="Footer Placeholder 18"/>
          <p:cNvSpPr>
            <a:spLocks noGrp="1"/>
          </p:cNvSpPr>
          <p:nvPr>
            <p:ph type="ftr" sz="quarter" idx="11"/>
          </p:nvPr>
        </p:nvSpPr>
        <p:spPr/>
        <p:txBody>
          <a:bodyPr/>
          <a:lstStyle/>
          <a:p>
            <a:pPr>
              <a:defRPr/>
            </a:pPr>
            <a:endParaRPr lang="tr-TR"/>
          </a:p>
        </p:txBody>
      </p:sp>
      <p:sp>
        <p:nvSpPr>
          <p:cNvPr id="27" name="Slide Number Placeholder 26"/>
          <p:cNvSpPr>
            <a:spLocks noGrp="1"/>
          </p:cNvSpPr>
          <p:nvPr>
            <p:ph type="sldNum" sz="quarter" idx="12"/>
          </p:nvPr>
        </p:nvSpPr>
        <p:spPr/>
        <p:txBody>
          <a:bodyPr/>
          <a:lstStyle/>
          <a:p>
            <a:pPr>
              <a:defRPr/>
            </a:pPr>
            <a:fld id="{0B27C3BD-925F-4B1E-BB4C-DB1D4FF4BFC0}"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532D118C-075A-46B4-BCFE-0C0266A6A288}" type="datetime1">
              <a:rPr lang="tr-TR" smtClean="0"/>
              <a:pPr>
                <a:defRPr/>
              </a:pPr>
              <a:t>19.11.2015</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B04EC18-9015-4188-810F-353563953DAF}"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92599A8A-2C88-464A-8B84-D192E140B3B1}" type="datetime1">
              <a:rPr lang="tr-TR" smtClean="0"/>
              <a:pPr>
                <a:defRPr/>
              </a:pPr>
              <a:t>19.11.2015</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7957B55-7DBC-45F5-A302-19DF4AB8CDA5}" type="slidenum">
              <a:rPr lang="tr-TR" smtClean="0"/>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14 Resim" descr="powerpoint1.jpg"/>
          <p:cNvPicPr>
            <a:picLocks noChangeAspect="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2" name="1 Başlık"/>
          <p:cNvSpPr>
            <a:spLocks noGrp="1"/>
          </p:cNvSpPr>
          <p:nvPr>
            <p:ph type="ctrTitle"/>
          </p:nvPr>
        </p:nvSpPr>
        <p:spPr>
          <a:xfrm>
            <a:off x="6123131" y="3573018"/>
            <a:ext cx="3782870" cy="1584176"/>
          </a:xfrm>
        </p:spPr>
        <p:txBody>
          <a:bodyPr>
            <a:normAutofit/>
          </a:bodyPr>
          <a:lstStyle>
            <a:lvl1pPr>
              <a:defRPr sz="38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E610D0D-5016-42A1-B969-841FA28104BF}" type="datetime1">
              <a:rPr lang="tr-TR"/>
              <a:pPr>
                <a:defRPr/>
              </a:pPr>
              <a:t>19.11.2015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0EAC2B4-9E35-4CB7-AC8D-DB8F57E0D269}"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7287618" y="6407944"/>
            <a:ext cx="2080260" cy="365760"/>
          </a:xfrm>
          <a:prstGeom prst="rect">
            <a:avLst/>
          </a:prstGeom>
        </p:spPr>
        <p:txBody>
          <a:bodyPr/>
          <a:lstStyle>
            <a:extLst/>
          </a:lstStyle>
          <a:p>
            <a:fld id="{A23720DD-5B6D-40BF-8493-A6B52D484E6B}" type="datetimeFigureOut">
              <a:rPr lang="tr-TR" smtClean="0"/>
              <a:pPr/>
              <a:t>19.11.2015</a:t>
            </a:fld>
            <a:endParaRPr lang="tr-TR"/>
          </a:p>
        </p:txBody>
      </p:sp>
      <p:sp>
        <p:nvSpPr>
          <p:cNvPr id="5" name="Altbilgi Yer Tutucusu 4"/>
          <p:cNvSpPr>
            <a:spLocks noGrp="1"/>
          </p:cNvSpPr>
          <p:nvPr>
            <p:ph type="ftr" sz="quarter" idx="11"/>
          </p:nvPr>
        </p:nvSpPr>
        <p:spPr>
          <a:xfrm>
            <a:off x="4745079" y="6407945"/>
            <a:ext cx="2546571" cy="365125"/>
          </a:xfrm>
          <a:prstGeom prst="rect">
            <a:avLst/>
          </a:prstGeom>
        </p:spPr>
        <p:txBody>
          <a:bodyPr/>
          <a:lstStyle>
            <a:extLst/>
          </a:lstStyle>
          <a:p>
            <a:endParaRPr lang="tr-TR"/>
          </a:p>
        </p:txBody>
      </p:sp>
      <p:sp>
        <p:nvSpPr>
          <p:cNvPr id="6" name="Slayt Numarası Yer Tutucusu 5"/>
          <p:cNvSpPr>
            <a:spLocks noGrp="1"/>
          </p:cNvSpPr>
          <p:nvPr>
            <p:ph type="sldNum" sz="quarter" idx="12"/>
          </p:nvPr>
        </p:nvSpPr>
        <p:spPr>
          <a:xfrm>
            <a:off x="9367878" y="6407945"/>
            <a:ext cx="396240" cy="365125"/>
          </a:xfrm>
          <a:prstGeom prst="rect">
            <a:avLst/>
          </a:prstGeom>
        </p:spPr>
        <p:txBody>
          <a:bodyPr/>
          <a:lstStyle>
            <a:extLst/>
          </a:lstStyle>
          <a:p>
            <a:fld id="{F302176B-0E47-46AC-8F43-DAB4B8A37D06}" type="slidenum">
              <a:rPr lang="tr-TR" smtClean="0"/>
              <a:pPr/>
              <a:t>‹#›</a:t>
            </a:fld>
            <a:endParaRPr lang="tr-TR"/>
          </a:p>
        </p:txBody>
      </p:sp>
      <p:sp>
        <p:nvSpPr>
          <p:cNvPr id="7" name="Dikdörtgen 6"/>
          <p:cNvSpPr/>
          <p:nvPr userDrawn="1"/>
        </p:nvSpPr>
        <p:spPr>
          <a:xfrm>
            <a:off x="0" y="188640"/>
            <a:ext cx="9906000" cy="5232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800" b="1" cap="none" spc="50" dirty="0">
                <a:ln w="11430">
                  <a:solidFill>
                    <a:srgbClr val="FF0000"/>
                  </a:solidFill>
                </a:ln>
                <a:solidFill>
                  <a:srgbClr val="FF0000"/>
                </a:solidFill>
                <a:effectLst>
                  <a:outerShdw blurRad="50800" dist="38100" algn="l" rotWithShape="0">
                    <a:prstClr val="black">
                      <a:alpha val="40000"/>
                    </a:prstClr>
                  </a:outerShdw>
                </a:effectLst>
              </a:rPr>
              <a:t>TEMEL </a:t>
            </a:r>
            <a:r>
              <a:rPr lang="tr-TR" sz="2800" b="1" cap="none" spc="50" dirty="0" smtClean="0">
                <a:ln w="11430">
                  <a:solidFill>
                    <a:srgbClr val="FF0000"/>
                  </a:solidFill>
                </a:ln>
                <a:solidFill>
                  <a:srgbClr val="FF0000"/>
                </a:solidFill>
                <a:effectLst>
                  <a:outerShdw blurRad="50800" dist="38100" algn="l" rotWithShape="0">
                    <a:prstClr val="black">
                      <a:alpha val="40000"/>
                    </a:prstClr>
                  </a:outerShdw>
                </a:effectLst>
              </a:rPr>
              <a:t>EĞİTİMDEN ORTAÖĞRETİME GEÇİŞ SİSTEMİ</a:t>
            </a:r>
            <a:endParaRPr lang="tr-TR" sz="2800" b="1" cap="none" spc="50" dirty="0">
              <a:ln w="11430">
                <a:solidFill>
                  <a:srgbClr val="FF0000"/>
                </a:solidFill>
              </a:ln>
              <a:solidFill>
                <a:srgbClr val="FF0000"/>
              </a:solidFill>
              <a:effectLst>
                <a:outerShdw blurRad="50800" dist="38100" algn="l" rotWithShape="0">
                  <a:prstClr val="black">
                    <a:alpha val="40000"/>
                  </a:prstClr>
                </a:outerShdw>
              </a:effectLst>
            </a:endParaRPr>
          </a:p>
        </p:txBody>
      </p:sp>
      <p:sp>
        <p:nvSpPr>
          <p:cNvPr id="8" name="Dikdörtgen 7"/>
          <p:cNvSpPr/>
          <p:nvPr userDrawn="1"/>
        </p:nvSpPr>
        <p:spPr>
          <a:xfrm>
            <a:off x="0" y="692696"/>
            <a:ext cx="9906000" cy="36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9726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6 Resim" descr="powerpoint1.jpg"/>
          <p:cNvPicPr>
            <a:picLocks noChangeAspect="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2" name="1 Başlık"/>
          <p:cNvSpPr>
            <a:spLocks noGrp="1"/>
          </p:cNvSpPr>
          <p:nvPr>
            <p:ph type="ctrTitle"/>
          </p:nvPr>
        </p:nvSpPr>
        <p:spPr>
          <a:xfrm>
            <a:off x="6123130" y="3573016"/>
            <a:ext cx="378287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D8FFD02F-3885-4C33-B18D-C28EA66D8AAE}" type="datetime1">
              <a:rPr lang="tr-TR"/>
              <a:pPr>
                <a:defRPr/>
              </a:pPr>
              <a:t>19.11.2015</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a:t>Ercan DEMİRCİ-Bakanlık Müşaviri</a:t>
            </a:r>
          </a:p>
        </p:txBody>
      </p:sp>
      <p:sp>
        <p:nvSpPr>
          <p:cNvPr id="6" name="5 Slayt Numarası Yer Tutucusu"/>
          <p:cNvSpPr>
            <a:spLocks noGrp="1"/>
          </p:cNvSpPr>
          <p:nvPr>
            <p:ph type="sldNum" sz="quarter" idx="12"/>
          </p:nvPr>
        </p:nvSpPr>
        <p:spPr/>
        <p:txBody>
          <a:bodyPr/>
          <a:lstStyle>
            <a:lvl1pPr>
              <a:defRPr/>
            </a:lvl1pPr>
          </a:lstStyle>
          <a:p>
            <a:pPr>
              <a:defRPr/>
            </a:pPr>
            <a:fld id="{DCEBE00D-FCFB-43CC-B3A3-92F053BAFA92}" type="slidenum">
              <a:rPr lang="tr-TR"/>
              <a:pPr>
                <a:defRPr/>
              </a:pPr>
              <a:t>‹#›</a:t>
            </a:fld>
            <a:endParaRPr lang="tr-TR"/>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pPr>
              <a:defRPr/>
            </a:pPr>
            <a:fld id="{91C26F50-04F4-46E1-B9C6-121D184DF3CD}" type="datetime1">
              <a:rPr lang="tr-TR" smtClean="0"/>
              <a:pPr>
                <a:defRPr/>
              </a:pPr>
              <a:t>19.11.2015</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124F018-0901-4AB7-885A-DBB8551A0A60}"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pPr>
              <a:defRPr/>
            </a:pPr>
            <a:fld id="{6E7B9003-5A2B-406A-9804-C53C2EE4C8E9}" type="datetime1">
              <a:rPr lang="tr-TR" smtClean="0"/>
              <a:pPr>
                <a:defRPr/>
              </a:pPr>
              <a:t>19.11.2015</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48CAA17-D276-488E-9D98-34E7A0DDCF1B}" type="slidenum">
              <a:rPr lang="tr-TR" smtClean="0"/>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F09645E3-0F5C-4278-A1D0-668F37DF3E99}" type="datetime1">
              <a:rPr lang="tr-TR" smtClean="0"/>
              <a:pPr>
                <a:defRPr/>
              </a:pPr>
              <a:t>19.11.2015</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B700956-48C1-4385-A5BD-98D83B3026ED}"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pPr>
              <a:defRPr/>
            </a:pPr>
            <a:fld id="{EF22E819-1BCD-4AE5-A0AC-1FA344148D1F}" type="datetime1">
              <a:rPr lang="tr-TR" smtClean="0"/>
              <a:pPr>
                <a:defRPr/>
              </a:pPr>
              <a:t>19.11.2015</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FCE0CBA5-71EB-49E0-841F-9C2F4FE1656D}"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pPr>
              <a:defRPr/>
            </a:pPr>
            <a:fld id="{60C3C735-B93B-446C-BCE7-C4D94FC8B674}" type="datetime1">
              <a:rPr lang="tr-TR" smtClean="0"/>
              <a:pPr>
                <a:defRPr/>
              </a:pPr>
              <a:t>19.11.2015</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495A78B1-F1D7-4A4F-AB07-820250DA941E}"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992C2FA-7AF6-49D3-A6C7-65BFEA5B16C3}" type="datetime1">
              <a:rPr lang="tr-TR" smtClean="0"/>
              <a:pPr>
                <a:defRPr/>
              </a:pPr>
              <a:t>19.11.2015</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4B89888B-0C44-4561-9B32-7BF0D5C5C3CA}"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pPr>
              <a:defRPr/>
            </a:pPr>
            <a:fld id="{E4B38127-718A-4420-B291-E4D55CB3588A}" type="datetime1">
              <a:rPr lang="tr-TR" smtClean="0"/>
              <a:pPr>
                <a:defRPr/>
              </a:pPr>
              <a:t>19.11.2015</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08A0B46-218D-461E-BFC4-D8EC4C1F75C5}"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671145"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60400" y="1176997"/>
            <a:ext cx="2397252"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60400" y="2828785"/>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pPr>
              <a:defRPr/>
            </a:pPr>
            <a:fld id="{C35021C6-9A45-4C28-91B1-93CAB2B8703B}" type="datetime1">
              <a:rPr lang="tr-TR" smtClean="0"/>
              <a:pPr>
                <a:defRPr/>
              </a:pPr>
              <a:t>19.11.2015</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8750300" y="6356351"/>
            <a:ext cx="660400" cy="365125"/>
          </a:xfrm>
        </p:spPr>
        <p:txBody>
          <a:bodyPr/>
          <a:lstStyle/>
          <a:p>
            <a:pPr>
              <a:defRPr/>
            </a:pPr>
            <a:fld id="{B1728C4E-1820-4A6F-8943-48BD33D43228}" type="slidenum">
              <a:rPr lang="tr-TR" smtClean="0"/>
              <a:pPr>
                <a:defRPr/>
              </a:pPr>
              <a:t>‹#›</a:t>
            </a:fld>
            <a:endParaRPr lang="tr-TR"/>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746625" y="-7144"/>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9C2AC1D-BC1F-4B0E-8091-B6FC6DC46807}" type="datetime1">
              <a:rPr lang="tr-TR" smtClean="0"/>
              <a:pPr>
                <a:defRPr/>
              </a:pPr>
              <a:t>19.11.2015</a:t>
            </a:fld>
            <a:endParaRPr lang="tr-TR"/>
          </a:p>
        </p:txBody>
      </p:sp>
      <p:sp>
        <p:nvSpPr>
          <p:cNvPr id="22" name="Footer Placeholder 21"/>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tr-TR"/>
          </a:p>
        </p:txBody>
      </p:sp>
      <p:sp>
        <p:nvSpPr>
          <p:cNvPr id="18" name="Slide Number Placeholder 17"/>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7CBB972E-BA52-4582-8CEE-54E8B90DD53A}" type="slidenum">
              <a:rPr lang="tr-TR" smtClean="0"/>
              <a:pPr>
                <a:defRPr/>
              </a:pPr>
              <a:t>‹#›</a:t>
            </a:fld>
            <a:endParaRPr lang="tr-TR"/>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EB.OKUL%20&#214;NCES&#304;%20VE%20&#304;LK&#214;&#286;RET&#304;M%20KURUMLARI%20Y&#214;NETMEL&#304;&#286;&#304;.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ortak%20s&#305;navlar2015.mp4" TargetMode="External"/><Relationship Id="rId2" Type="http://schemas.openxmlformats.org/officeDocument/2006/relationships/hyperlink" Target="TemelEgitimdenOrtaogretimeGSistemTVSpotu.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os_sv_1.mp4" TargetMode="External"/><Relationship Id="rId2" Type="http://schemas.openxmlformats.org/officeDocument/2006/relationships/hyperlink" Target="os_sv_1.m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hyperlink" Target="http://www.meb.gov.tr/"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Başlık"/>
          <p:cNvSpPr>
            <a:spLocks noGrp="1"/>
          </p:cNvSpPr>
          <p:nvPr>
            <p:ph type="ctrTitle"/>
          </p:nvPr>
        </p:nvSpPr>
        <p:spPr>
          <a:xfrm>
            <a:off x="3190875" y="4364038"/>
            <a:ext cx="6559550" cy="1585912"/>
          </a:xfrm>
        </p:spPr>
        <p:txBody>
          <a:bodyPr>
            <a:normAutofit/>
          </a:bodyPr>
          <a:lstStyle/>
          <a:p>
            <a:pPr algn="l" eaLnBrk="1" hangingPunct="1"/>
            <a:r>
              <a:rPr lang="tr-TR" b="1" dirty="0" smtClean="0">
                <a:solidFill>
                  <a:schemeClr val="bg1"/>
                </a:solidFill>
              </a:rPr>
              <a:t>PAZARCIK</a:t>
            </a:r>
            <a:r>
              <a:rPr lang="en-US" b="1" dirty="0" smtClean="0">
                <a:solidFill>
                  <a:schemeClr val="bg1"/>
                </a:solidFill>
              </a:rPr>
              <a:t/>
            </a:r>
            <a:br>
              <a:rPr lang="en-US" b="1" dirty="0" smtClean="0">
                <a:solidFill>
                  <a:schemeClr val="bg1"/>
                </a:solidFill>
              </a:rPr>
            </a:br>
            <a:r>
              <a:rPr lang="tr-TR" b="1" dirty="0" smtClean="0">
                <a:solidFill>
                  <a:schemeClr val="bg1"/>
                </a:solidFill>
              </a:rPr>
              <a:t>İLÇE MİLLİ EĞİTİM MÜDÜRLÜĞÜ</a:t>
            </a:r>
          </a:p>
        </p:txBody>
      </p:sp>
      <p:sp>
        <p:nvSpPr>
          <p:cNvPr id="3" name="2 Slayt Numarası Yer Tutucusu"/>
          <p:cNvSpPr>
            <a:spLocks noGrp="1"/>
          </p:cNvSpPr>
          <p:nvPr>
            <p:ph type="sldNum" sz="quarter" idx="12"/>
          </p:nvPr>
        </p:nvSpPr>
        <p:spPr>
          <a:xfrm>
            <a:off x="8193088" y="6492875"/>
            <a:ext cx="1439862" cy="365125"/>
          </a:xfrm>
        </p:spPr>
        <p:txBody>
          <a:bodyPr/>
          <a:lstStyle/>
          <a:p>
            <a:pPr>
              <a:defRPr/>
            </a:pPr>
            <a:fld id="{225AB264-F9D0-4F64-90EE-758C4BB20444}" type="slidenum">
              <a:rPr lang="tr-TR"/>
              <a:pPr>
                <a:defRPr/>
              </a:pPr>
              <a:t>1</a:t>
            </a:fld>
            <a:endParaRPr lang="tr-TR" dirty="0"/>
          </a:p>
        </p:txBody>
      </p:sp>
      <p:pic>
        <p:nvPicPr>
          <p:cNvPr id="15363" name="3 Resim" descr="C:\Users\rasim\AppData\Local\Temp\Rar$DI01.718\amblem.png"/>
          <p:cNvPicPr>
            <a:picLocks noChangeAspect="1" noChangeArrowheads="1"/>
          </p:cNvPicPr>
          <p:nvPr/>
        </p:nvPicPr>
        <p:blipFill>
          <a:blip r:embed="rId3" cstate="print"/>
          <a:srcRect/>
          <a:stretch>
            <a:fillRect/>
          </a:stretch>
        </p:blipFill>
        <p:spPr bwMode="auto">
          <a:xfrm>
            <a:off x="1381125" y="4357688"/>
            <a:ext cx="1643063" cy="171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600200"/>
            <a:ext cx="8915400" cy="5257800"/>
          </a:xfrm>
        </p:spPr>
        <p:txBody>
          <a:bodyPr>
            <a:normAutofit fontScale="85000" lnSpcReduction="10000"/>
          </a:bodyPr>
          <a:lstStyle/>
          <a:p>
            <a:r>
              <a:rPr lang="tr-TR" sz="3200" dirty="0" smtClean="0"/>
              <a:t>Nâkil oldukları okulda sınava girmek istemeyen öğrenciler, nâkil olmadan önce öğrenim gördükleri okullarda (e-okul veli bilgilendirme sisteminde ilan edilen sınav yerleri) sınava girebileceklerdir. </a:t>
            </a:r>
          </a:p>
          <a:p>
            <a:r>
              <a:rPr lang="tr-TR" sz="3200" b="1" dirty="0" smtClean="0"/>
              <a:t>Öğrenci velisi tarafından sınava alınmasına dair yazılı talebi bulunmayan orta ve ağır zihinsel engelli öğrenciler, ortak sınav yazılıları için sınava yerleştirilmiş olsalar dahi, bölge sınav yürütme komisyonu kararı ile sınava </a:t>
            </a:r>
            <a:r>
              <a:rPr lang="tr-TR" sz="3200" b="1" i="1" dirty="0" smtClean="0"/>
              <a:t>alınmayacaktır.</a:t>
            </a:r>
            <a:r>
              <a:rPr lang="tr-TR" sz="3200" b="1" dirty="0" smtClean="0"/>
              <a:t/>
            </a:r>
            <a:br>
              <a:rPr lang="tr-TR" sz="3200" b="1" dirty="0" smtClean="0"/>
            </a:br>
            <a:r>
              <a:rPr lang="tr-TR" sz="3200" dirty="0" smtClean="0"/>
              <a:t/>
            </a:r>
            <a:br>
              <a:rPr lang="tr-TR" sz="3200" dirty="0" smtClean="0"/>
            </a:br>
            <a:r>
              <a:rPr lang="tr-TR" sz="3200" dirty="0" smtClean="0"/>
              <a:t/>
            </a:r>
            <a:br>
              <a:rPr lang="tr-TR" sz="3200" dirty="0" smtClean="0"/>
            </a:br>
            <a:r>
              <a:rPr lang="tr-TR" sz="3200" dirty="0" smtClean="0"/>
              <a:t/>
            </a:r>
            <a:br>
              <a:rPr lang="tr-TR" sz="3200" dirty="0" smtClean="0"/>
            </a:br>
            <a:endParaRPr lang="tr-TR" sz="32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0472" y="1268760"/>
            <a:ext cx="9210228" cy="5400600"/>
          </a:xfrm>
        </p:spPr>
        <p:txBody>
          <a:bodyPr/>
          <a:lstStyle/>
          <a:p>
            <a:pPr algn="just">
              <a:buNone/>
            </a:pPr>
            <a:r>
              <a:rPr lang="tr-TR" sz="3600" dirty="0" smtClean="0"/>
              <a:t>		</a:t>
            </a:r>
            <a:endParaRPr lang="tr-TR" sz="3600" b="1" dirty="0" smtClean="0">
              <a:solidFill>
                <a:srgbClr val="00B050"/>
              </a:solidFill>
            </a:endParaRPr>
          </a:p>
          <a:p>
            <a:pPr algn="just">
              <a:buNone/>
            </a:pPr>
            <a:r>
              <a:rPr lang="tr-TR" sz="3600" dirty="0" smtClean="0"/>
              <a:t>		</a:t>
            </a:r>
            <a:r>
              <a:rPr lang="tr-TR" sz="3600" b="1" dirty="0" smtClean="0"/>
              <a:t>Hem ortak sınavlara katılamayan hem de yedek salonda sınava giren öğrencilerin bilgileri okul müdürlüğü tarafından </a:t>
            </a:r>
            <a:r>
              <a:rPr lang="tr-TR" sz="3600" b="1" dirty="0" smtClean="0">
                <a:solidFill>
                  <a:schemeClr val="accent6">
                    <a:lumMod val="75000"/>
                  </a:schemeClr>
                </a:solidFill>
              </a:rPr>
              <a:t>sınav günü bitiminde e-okul sistemine işlenecektir. </a:t>
            </a:r>
            <a:endParaRPr lang="tr-TR" sz="3600" b="1" dirty="0">
              <a:solidFill>
                <a:schemeClr val="accent6">
                  <a:lumMod val="75000"/>
                </a:schemeClr>
              </a:solidFill>
            </a:endParaRPr>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2480" y="1340768"/>
            <a:ext cx="9138220" cy="5184576"/>
          </a:xfrm>
        </p:spPr>
        <p:txBody>
          <a:bodyPr/>
          <a:lstStyle/>
          <a:p>
            <a:pPr algn="just">
              <a:buNone/>
            </a:pPr>
            <a:r>
              <a:rPr lang="tr-TR" dirty="0" smtClean="0"/>
              <a:t>    	Ortak sınavlara katılamayan öğrencilerin durumları, “</a:t>
            </a:r>
            <a:r>
              <a:rPr lang="tr-TR" dirty="0" smtClean="0">
                <a:hlinkClick r:id="rId2" action="ppaction://hlinkfile"/>
              </a:rPr>
              <a:t>Millî Eğitim Bakanlığı Okul Öncesi Eğitim ve İlköğretim Kurumları yönetmeliğinin 23’üncü </a:t>
            </a:r>
            <a:r>
              <a:rPr lang="tr-TR" dirty="0" err="1" smtClean="0">
                <a:hlinkClick r:id="rId2" action="ppaction://hlinkfile"/>
              </a:rPr>
              <a:t>maddesi</a:t>
            </a:r>
            <a:r>
              <a:rPr lang="tr-TR" dirty="0" err="1" smtClean="0"/>
              <a:t>”nde</a:t>
            </a:r>
            <a:r>
              <a:rPr lang="tr-TR" dirty="0" smtClean="0"/>
              <a:t> belirtilen hükümler çerçevesinde değerlendirilerek okul müdürlüğünce karara bağlanacak ve aynı gün il/ilçe millî eğitim müdürlüklerine bildirilecektir.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196752"/>
            <a:ext cx="8915400" cy="5256584"/>
          </a:xfrm>
        </p:spPr>
        <p:txBody>
          <a:bodyPr/>
          <a:lstStyle/>
          <a:p>
            <a:pPr algn="just">
              <a:buNone/>
            </a:pPr>
            <a:r>
              <a:rPr lang="tr-TR" dirty="0" smtClean="0"/>
              <a:t>   		</a:t>
            </a:r>
            <a:r>
              <a:rPr lang="tr-TR" b="1" dirty="0" smtClean="0"/>
              <a:t>Ayrıca mazeret sınavına katılması uygun görülen öğrencilerin bilgileri, okul müdürlüklerince e-okul sistemine sınavlar tamamlandıktan sonra </a:t>
            </a:r>
            <a:r>
              <a:rPr lang="tr-TR" b="1" dirty="0" smtClean="0">
                <a:solidFill>
                  <a:schemeClr val="accent6">
                    <a:lumMod val="75000"/>
                  </a:schemeClr>
                </a:solidFill>
              </a:rPr>
              <a:t>5 (beş) gün içerisinde giriş yapılacaktır</a:t>
            </a:r>
            <a:r>
              <a:rPr lang="tr-TR" b="1" dirty="0" smtClean="0"/>
              <a:t>. Mazereti okul müdürlüğünce uygun görülen öğrenciler için Bakanlıkça belirlenen tarih ve merkezlerde (12-13 Aralık 2015) mazeret sınavı yapılacaktır. </a:t>
            </a:r>
            <a:endParaRPr lang="tr-TR" b="1"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484784"/>
            <a:ext cx="8915400" cy="4641379"/>
          </a:xfrm>
        </p:spPr>
        <p:txBody>
          <a:bodyPr/>
          <a:lstStyle/>
          <a:p>
            <a:pPr algn="just">
              <a:buNone/>
            </a:pPr>
            <a:r>
              <a:rPr lang="tr-TR" dirty="0" smtClean="0"/>
              <a:t>		</a:t>
            </a:r>
            <a:r>
              <a:rPr lang="tr-TR" b="1" dirty="0" smtClean="0"/>
              <a:t>Yedek salonda</a:t>
            </a:r>
            <a:r>
              <a:rPr lang="tr-TR" dirty="0" smtClean="0"/>
              <a:t> ortak sınavlara giren öğrencilerin kullandıkları cevap kağıtlarında yer alan öğrenci tarafından doldurulması gereken kısımların (T.C. kimlik numarası, adı soyadı, kitapçık türü ve imza) doğruluğunun kontrolünü “</a:t>
            </a:r>
            <a:r>
              <a:rPr lang="tr-TR" b="1" dirty="0" smtClean="0">
                <a:solidFill>
                  <a:schemeClr val="accent6">
                    <a:lumMod val="75000"/>
                  </a:schemeClr>
                </a:solidFill>
              </a:rPr>
              <a:t>Bina Sınav Komisyon Başkanı</a:t>
            </a:r>
            <a:r>
              <a:rPr lang="tr-TR" dirty="0" smtClean="0"/>
              <a:t> (Bina Yöneticisi)” olarak yapacaktır.</a:t>
            </a:r>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ikdörtgen 1"/>
          <p:cNvSpPr/>
          <p:nvPr/>
        </p:nvSpPr>
        <p:spPr>
          <a:xfrm>
            <a:off x="193204" y="1988840"/>
            <a:ext cx="9439049" cy="2239844"/>
          </a:xfrm>
          <a:prstGeom prst="rect">
            <a:avLst/>
          </a:prstGeom>
        </p:spPr>
        <p:txBody>
          <a:bodyPr wrap="square">
            <a:spAutoFit/>
          </a:bodyPr>
          <a:lstStyle/>
          <a:p>
            <a:pPr>
              <a:lnSpc>
                <a:spcPct val="150000"/>
              </a:lnSpc>
              <a:tabLst>
                <a:tab pos="536575" algn="l"/>
              </a:tabLst>
            </a:pPr>
            <a:endParaRPr lang="tr-TR" sz="2400" dirty="0"/>
          </a:p>
          <a:p>
            <a:pPr marL="285750" indent="-285750">
              <a:lnSpc>
                <a:spcPct val="150000"/>
              </a:lnSpc>
              <a:buFont typeface="Arial" pitchFamily="34" charset="0"/>
              <a:buChar char="•"/>
              <a:tabLst>
                <a:tab pos="536575" algn="l"/>
              </a:tabLst>
            </a:pPr>
            <a:r>
              <a:rPr lang="tr-TR" sz="2400" dirty="0" smtClean="0"/>
              <a:t>Ortak </a:t>
            </a:r>
            <a:r>
              <a:rPr lang="tr-TR" sz="2400" dirty="0"/>
              <a:t>sınavlara katılamayan öğrencilerin bilgileri okul müdürlüğü tarafından </a:t>
            </a:r>
            <a:r>
              <a:rPr lang="tr-TR" sz="2400" b="1" u="sng" dirty="0">
                <a:effectLst>
                  <a:outerShdw blurRad="38100" dist="38100" dir="2700000" algn="tl">
                    <a:srgbClr val="000000">
                      <a:alpha val="43137"/>
                    </a:srgbClr>
                  </a:outerShdw>
                </a:effectLst>
              </a:rPr>
              <a:t>sınav günü bitiminde e-okul sistemine işlenecektir</a:t>
            </a:r>
            <a:r>
              <a:rPr lang="tr-TR" sz="2400" dirty="0"/>
              <a:t>. </a:t>
            </a:r>
            <a:endParaRPr lang="tr-TR" sz="2400" dirty="0" smtClean="0"/>
          </a:p>
          <a:p>
            <a:pPr>
              <a:lnSpc>
                <a:spcPct val="150000"/>
              </a:lnSpc>
              <a:tabLst>
                <a:tab pos="536575" algn="l"/>
              </a:tabLst>
            </a:pPr>
            <a:endParaRPr lang="tr-TR" sz="2400" dirty="0"/>
          </a:p>
        </p:txBody>
      </p:sp>
    </p:spTree>
    <p:extLst>
      <p:ext uri="{BB962C8B-B14F-4D97-AF65-F5344CB8AC3E}">
        <p14:creationId xmlns:p14="http://schemas.microsoft.com/office/powerpoint/2010/main" val="3969345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84" y="2237592"/>
            <a:ext cx="4364831"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16463" y="764704"/>
            <a:ext cx="9595066" cy="1477328"/>
          </a:xfrm>
          <a:prstGeom prst="rect">
            <a:avLst/>
          </a:prstGeom>
        </p:spPr>
        <p:txBody>
          <a:bodyPr wrap="square">
            <a:spAutoFit/>
          </a:bodyPr>
          <a:lstStyle/>
          <a:p>
            <a:r>
              <a:rPr lang="tr-TR" sz="1800" b="1" dirty="0" smtClean="0"/>
              <a:t>- </a:t>
            </a:r>
            <a:r>
              <a:rPr lang="tr-TR" sz="1800" b="1" dirty="0"/>
              <a:t>Sınava Girmeyen Öğrenci Bilgileri, </a:t>
            </a:r>
            <a:endParaRPr lang="tr-TR" sz="1800" dirty="0"/>
          </a:p>
          <a:p>
            <a:r>
              <a:rPr lang="tr-TR" sz="1800" b="1" dirty="0"/>
              <a:t>- Sınav Merkezi Sınav Giriş Durumu</a:t>
            </a:r>
            <a:endParaRPr lang="tr-TR" sz="1800" dirty="0"/>
          </a:p>
          <a:p>
            <a:r>
              <a:rPr lang="tr-TR" sz="1800" b="1" dirty="0"/>
              <a:t>- Yedek Salon Sınav Giriş Durumu</a:t>
            </a:r>
            <a:endParaRPr lang="tr-TR" sz="1800" dirty="0"/>
          </a:p>
          <a:p>
            <a:r>
              <a:rPr lang="tr-TR" sz="1800" dirty="0"/>
              <a:t>bilgilerinin e-okul modülü </a:t>
            </a:r>
            <a:r>
              <a:rPr lang="tr-TR" sz="1800" b="1" dirty="0"/>
              <a:t>Sınav İşlemleri Modülü</a:t>
            </a:r>
            <a:r>
              <a:rPr lang="tr-TR" sz="1800" dirty="0"/>
              <a:t> altındaki "</a:t>
            </a:r>
            <a:r>
              <a:rPr lang="tr-TR" sz="1800" b="1" dirty="0"/>
              <a:t>Ortak Sınav Giriş Bilgileri</a:t>
            </a:r>
            <a:r>
              <a:rPr lang="tr-TR" sz="1800" dirty="0"/>
              <a:t>" ekranından gününde işlenmesi gerekmektedir.</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2913" y="2420888"/>
            <a:ext cx="5226581" cy="45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105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908720"/>
            <a:ext cx="983836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277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506" y="1196752"/>
            <a:ext cx="87656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379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2561" y="829501"/>
            <a:ext cx="5760639" cy="598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93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smtClean="0">
              <a:hlinkClick r:id="rId2" action="ppaction://hlinkfile"/>
            </a:endParaRPr>
          </a:p>
          <a:p>
            <a:pPr>
              <a:buNone/>
            </a:pPr>
            <a:endParaRPr lang="tr-TR" dirty="0" smtClean="0">
              <a:hlinkClick r:id="rId2" action="ppaction://hlinkfile"/>
            </a:endParaRPr>
          </a:p>
          <a:p>
            <a:pPr>
              <a:buNone/>
            </a:pPr>
            <a:r>
              <a:rPr lang="tr-TR" dirty="0" smtClean="0">
                <a:hlinkClick r:id="rId3" action="ppaction://hlinkfile"/>
              </a:rPr>
              <a:t>ortak sınavlar2015.mp4</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r>
              <a:rPr lang="tr-TR" b="1" dirty="0" smtClean="0"/>
              <a:t>	BİNA SINAV KOMİSYONU İLE </a:t>
            </a:r>
          </a:p>
          <a:p>
            <a:pPr algn="ctr">
              <a:buNone/>
            </a:pPr>
            <a:r>
              <a:rPr lang="tr-TR" b="1" dirty="0" smtClean="0"/>
              <a:t>SALON GÖREVLİLERİNİN </a:t>
            </a:r>
          </a:p>
          <a:p>
            <a:pPr algn="ctr">
              <a:buNone/>
            </a:pPr>
            <a:r>
              <a:rPr lang="tr-TR" b="1" dirty="0" smtClean="0"/>
              <a:t>DİKKAT ETMELERİ GEREKEN HUSUSLAR</a:t>
            </a:r>
          </a:p>
          <a:p>
            <a:pPr>
              <a:buNone/>
            </a:pPr>
            <a:endParaRPr lang="tr-TR" b="1" dirty="0" smtClean="0"/>
          </a:p>
          <a:p>
            <a:pPr algn="ctr">
              <a:buNone/>
            </a:pPr>
            <a:r>
              <a:rPr lang="tr-TR" b="1" dirty="0" smtClean="0"/>
              <a:t>Bina Sınav Yürütme Komisyonunun </a:t>
            </a:r>
          </a:p>
          <a:p>
            <a:pPr algn="ctr">
              <a:buNone/>
            </a:pPr>
            <a:r>
              <a:rPr lang="tr-TR" b="1" dirty="0" smtClean="0"/>
              <a:t>Dikkat Edeceği Hususlar:</a:t>
            </a:r>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20</a:t>
            </a:fld>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hlinkClick r:id="rId2" action="ppaction://hlinkfile"/>
              </a:rPr>
              <a:t>SINAV EVRAK KUTULARININ AÇILMASI</a:t>
            </a:r>
            <a:endParaRPr lang="tr-TR" dirty="0" smtClean="0"/>
          </a:p>
          <a:p>
            <a:pPr>
              <a:buNone/>
            </a:pPr>
            <a:endParaRPr lang="tr-TR" dirty="0"/>
          </a:p>
          <a:p>
            <a:pPr>
              <a:buNone/>
            </a:pPr>
            <a:r>
              <a:rPr lang="tr-TR" dirty="0" smtClean="0">
                <a:hlinkClick r:id="rId3" action="ppaction://hlinkfile"/>
              </a:rPr>
              <a:t>os_sv_1</a:t>
            </a:r>
            <a:endParaRPr lang="tr-TR" dirty="0" smtClean="0"/>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600200"/>
            <a:ext cx="8915400" cy="4781128"/>
          </a:xfrm>
        </p:spPr>
        <p:txBody>
          <a:bodyPr/>
          <a:lstStyle/>
          <a:p>
            <a:pPr algn="just">
              <a:buNone/>
            </a:pPr>
            <a:r>
              <a:rPr lang="tr-TR" dirty="0" smtClean="0"/>
              <a:t>		Sınava girecek öğrencilerin sınıf öğrenci listelerini e-okul sisteminden alarak, sınavdan en az </a:t>
            </a:r>
            <a:r>
              <a:rPr lang="tr-TR" b="1" dirty="0" smtClean="0"/>
              <a:t>2 (iki) gün önce öğrencilerin görebilecekleri uygun bir yerde ilan eder.</a:t>
            </a:r>
            <a:r>
              <a:rPr lang="tr-TR" dirty="0" smtClean="0"/>
              <a:t> Görevlendirilen personele sınavla ilgili görevlerini, görevin başlama saatinden en az 1 saat önce imza karşılığı duyurur.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0619" y="1688054"/>
            <a:ext cx="6006667" cy="434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42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556" y="1916832"/>
            <a:ext cx="916168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506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481" y="836712"/>
            <a:ext cx="929073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085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766" y="718484"/>
            <a:ext cx="6947367" cy="6072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536029" y="2338721"/>
            <a:ext cx="2076711" cy="2677656"/>
          </a:xfrm>
          <a:prstGeom prst="rect">
            <a:avLst/>
          </a:prstGeom>
          <a:noFill/>
          <a:ln w="15875" cmpd="dbl">
            <a:solidFill>
              <a:schemeClr val="tx1"/>
            </a:solidFill>
          </a:ln>
        </p:spPr>
        <p:txBody>
          <a:bodyPr wrap="square" rtlCol="0">
            <a:spAutoFit/>
          </a:bodyPr>
          <a:lstStyle/>
          <a:p>
            <a:r>
              <a:rPr lang="tr-TR" sz="2800" b="1" u="sng" dirty="0">
                <a:effectLst>
                  <a:outerShdw blurRad="38100" dist="38100" dir="2700000" algn="tl">
                    <a:srgbClr val="000000">
                      <a:alpha val="43137"/>
                    </a:srgbClr>
                  </a:outerShdw>
                </a:effectLst>
              </a:rPr>
              <a:t>SNV01020</a:t>
            </a:r>
            <a:r>
              <a:rPr lang="tr-TR" dirty="0"/>
              <a:t> </a:t>
            </a:r>
            <a:r>
              <a:rPr lang="tr-TR" sz="2800" dirty="0"/>
              <a:t>8.Sınıf Ortak Sınavlar Öğrenci Listesi</a:t>
            </a:r>
          </a:p>
        </p:txBody>
      </p:sp>
    </p:spTree>
    <p:extLst>
      <p:ext uri="{BB962C8B-B14F-4D97-AF65-F5344CB8AC3E}">
        <p14:creationId xmlns:p14="http://schemas.microsoft.com/office/powerpoint/2010/main" val="1861166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etin kutusu 1"/>
          <p:cNvSpPr txBox="1"/>
          <p:nvPr/>
        </p:nvSpPr>
        <p:spPr>
          <a:xfrm>
            <a:off x="272480" y="2060848"/>
            <a:ext cx="2106234" cy="3970318"/>
          </a:xfrm>
          <a:prstGeom prst="rect">
            <a:avLst/>
          </a:prstGeom>
          <a:noFill/>
          <a:ln w="15875" cmpd="dbl">
            <a:solidFill>
              <a:schemeClr val="tx1"/>
            </a:solidFill>
          </a:ln>
        </p:spPr>
        <p:txBody>
          <a:bodyPr wrap="square" rtlCol="0">
            <a:spAutoFit/>
          </a:bodyPr>
          <a:lstStyle/>
          <a:p>
            <a:r>
              <a:rPr lang="tr-TR" sz="2800" b="1" u="sng" dirty="0">
                <a:effectLst>
                  <a:outerShdw blurRad="38100" dist="38100" dir="2700000" algn="tl">
                    <a:srgbClr val="000000">
                      <a:alpha val="43137"/>
                    </a:srgbClr>
                  </a:outerShdw>
                </a:effectLst>
              </a:rPr>
              <a:t>SNV01021</a:t>
            </a:r>
            <a:r>
              <a:rPr lang="tr-TR" dirty="0" smtClean="0"/>
              <a:t> </a:t>
            </a:r>
            <a:r>
              <a:rPr lang="tr-TR" sz="2800" dirty="0" smtClean="0"/>
              <a:t>8.Sınıf </a:t>
            </a:r>
            <a:r>
              <a:rPr lang="tr-TR" sz="2800" dirty="0"/>
              <a:t>Ortak Sınavlara </a:t>
            </a:r>
            <a:r>
              <a:rPr lang="tr-TR" sz="2800" dirty="0" smtClean="0"/>
              <a:t>Okulunuz-dan </a:t>
            </a:r>
            <a:r>
              <a:rPr lang="tr-TR" sz="2800" dirty="0"/>
              <a:t>Katılacaklar ve Sınav Okulları</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715" y="1517784"/>
            <a:ext cx="7322604" cy="502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52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550" y="4149080"/>
            <a:ext cx="7955756"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974558" y="1916833"/>
            <a:ext cx="7254806" cy="954107"/>
          </a:xfrm>
          <a:prstGeom prst="rect">
            <a:avLst/>
          </a:prstGeom>
          <a:noFill/>
          <a:ln w="15875" cmpd="dbl">
            <a:solidFill>
              <a:schemeClr val="tx1"/>
            </a:solidFill>
          </a:ln>
        </p:spPr>
        <p:txBody>
          <a:bodyPr wrap="square" rtlCol="0">
            <a:spAutoFit/>
          </a:bodyPr>
          <a:lstStyle/>
          <a:p>
            <a:r>
              <a:rPr lang="tr-TR" sz="2800" b="1" u="sng" dirty="0" smtClean="0">
                <a:effectLst>
                  <a:outerShdw blurRad="38100" dist="38100" dir="2700000" algn="tl">
                    <a:srgbClr val="000000">
                      <a:alpha val="43137"/>
                    </a:srgbClr>
                  </a:outerShdw>
                </a:effectLst>
              </a:rPr>
              <a:t>SNV01022  </a:t>
            </a:r>
            <a:r>
              <a:rPr lang="tr-TR" sz="2800" dirty="0" smtClean="0"/>
              <a:t>8.Sınıf </a:t>
            </a:r>
            <a:r>
              <a:rPr lang="tr-TR" sz="2800" dirty="0"/>
              <a:t>Ortak Sınavlara Başka Okullardan Katılan Öğrenciler</a:t>
            </a:r>
          </a:p>
        </p:txBody>
      </p:sp>
    </p:spTree>
    <p:extLst>
      <p:ext uri="{BB962C8B-B14F-4D97-AF65-F5344CB8AC3E}">
        <p14:creationId xmlns:p14="http://schemas.microsoft.com/office/powerpoint/2010/main" val="717896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etin kutusu 2"/>
          <p:cNvSpPr txBox="1"/>
          <p:nvPr/>
        </p:nvSpPr>
        <p:spPr>
          <a:xfrm>
            <a:off x="194471" y="1772817"/>
            <a:ext cx="1404156" cy="2354491"/>
          </a:xfrm>
          <a:prstGeom prst="rect">
            <a:avLst/>
          </a:prstGeom>
          <a:noFill/>
          <a:ln w="15875" cmpd="dbl">
            <a:solidFill>
              <a:schemeClr val="tx1"/>
            </a:solidFill>
          </a:ln>
        </p:spPr>
        <p:txBody>
          <a:bodyPr wrap="square" rtlCol="0">
            <a:spAutoFit/>
          </a:bodyPr>
          <a:lstStyle/>
          <a:p>
            <a:r>
              <a:rPr lang="tr-TR" b="1" u="sng" dirty="0">
                <a:effectLst>
                  <a:outerShdw blurRad="38100" dist="38100" dir="2700000" algn="tl">
                    <a:srgbClr val="000000">
                      <a:alpha val="43137"/>
                    </a:srgbClr>
                  </a:outerShdw>
                </a:effectLst>
              </a:rPr>
              <a:t>SNV01023</a:t>
            </a:r>
            <a:r>
              <a:rPr lang="tr-TR" dirty="0" smtClean="0"/>
              <a:t>8.Sınıf </a:t>
            </a:r>
            <a:r>
              <a:rPr lang="tr-TR" dirty="0"/>
              <a:t>Ortak Sınavlar İçin Salon Öğrenci Listeleri</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874" y="836713"/>
            <a:ext cx="5948516"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093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95300" y="1600200"/>
            <a:ext cx="8994204" cy="4525963"/>
          </a:xfrm>
        </p:spPr>
        <p:txBody>
          <a:bodyPr/>
          <a:lstStyle/>
          <a:p>
            <a:pPr>
              <a:buNone/>
            </a:pPr>
            <a:r>
              <a:rPr lang="tr-TR" dirty="0" smtClean="0"/>
              <a:t>25 KASIM 2015</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a:t>
            </a:fld>
            <a:endParaRPr lang="tr-TR"/>
          </a:p>
        </p:txBody>
      </p:sp>
      <p:pic>
        <p:nvPicPr>
          <p:cNvPr id="1026" name="Picture 2" descr="C:\Users\sinav1_pc\Desktop\Screenshot_2.jpg"/>
          <p:cNvPicPr>
            <a:picLocks noChangeAspect="1" noChangeArrowheads="1"/>
          </p:cNvPicPr>
          <p:nvPr/>
        </p:nvPicPr>
        <p:blipFill>
          <a:blip r:embed="rId2" cstate="print"/>
          <a:stretch>
            <a:fillRect/>
          </a:stretch>
        </p:blipFill>
        <p:spPr bwMode="auto">
          <a:xfrm>
            <a:off x="200472" y="2132856"/>
            <a:ext cx="9405127" cy="3600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286794"/>
            <a:ext cx="8915400" cy="5472608"/>
          </a:xfrm>
          <a:noFill/>
          <a:ln w="9525">
            <a:noFill/>
            <a:miter lim="800000"/>
            <a:headEnd/>
            <a:tailEnd/>
          </a:ln>
        </p:spPr>
        <p:txBody>
          <a:bodyPr vert="horz" wrap="square" lIns="107287" tIns="53643" rIns="107287" bIns="53643" numCol="1" anchor="t" anchorCtr="0" compatLnSpc="1">
            <a:prstTxWarp prst="textNoShape">
              <a:avLst/>
            </a:prstTxWarp>
          </a:bodyPr>
          <a:lstStyle/>
          <a:p>
            <a:pPr algn="just">
              <a:buNone/>
            </a:pPr>
            <a:r>
              <a:rPr lang="tr-TR" sz="3300" dirty="0" smtClean="0"/>
              <a:t>		Salon görevlileri ile sınav başlamadan en az bir saat önce toplantı yaparak kura ile salon başkanı, gözcü ve yedek gözcüleri belirler, görev ve sorumluluklarını açıklar. Toplantıya katılmayan salon görevlisinin yerine yedek öğretmenlerden görevlendirme yapar. Toplantıya katılmayan ve görevine geç gelen personele (yedek dâhil) görev vermez. Bu personeli tutanakla belirleyerek Bölge sınav yürütme komisyonuna bildirir.</a:t>
            </a:r>
            <a:endParaRPr lang="tr-TR" sz="33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0472" y="1268760"/>
            <a:ext cx="9433048" cy="5256584"/>
          </a:xfrm>
        </p:spPr>
        <p:txBody>
          <a:bodyPr/>
          <a:lstStyle/>
          <a:p>
            <a:pPr algn="just">
              <a:buNone/>
            </a:pPr>
            <a:r>
              <a:rPr lang="tr-TR" dirty="0" smtClean="0"/>
              <a:t>		Okullarda emniyet görevlileri tarafından üst araması yapılmayacaktır ancak sınav evrak kutularının açılması sırasında her okulda </a:t>
            </a:r>
            <a:r>
              <a:rPr lang="tr-TR" b="1" dirty="0" smtClean="0">
                <a:effectLst>
                  <a:outerShdw blurRad="38100" dist="38100" dir="2700000" algn="tl">
                    <a:srgbClr val="000000">
                      <a:alpha val="43137"/>
                    </a:srgbClr>
                  </a:outerShdw>
                </a:effectLst>
              </a:rPr>
              <a:t>bir emniyet personeli bulunacaktır. Bina sınav komisyonu kutu açma ve kapama işlemleri ile ilgili tutanakları hazırlarken emniyet görevlisinin de bu tutanakları imzalamasını sağlar. </a:t>
            </a:r>
            <a:endParaRPr lang="tr-TR" b="1" dirty="0">
              <a:effectLst>
                <a:outerShdw blurRad="38100" dist="38100" dir="2700000" algn="tl">
                  <a:srgbClr val="000000">
                    <a:alpha val="43137"/>
                  </a:srgbClr>
                </a:outerShdw>
              </a:effectLst>
            </a:endParaRPr>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340768"/>
            <a:ext cx="8915400" cy="4785395"/>
          </a:xfrm>
        </p:spPr>
        <p:txBody>
          <a:bodyPr/>
          <a:lstStyle/>
          <a:p>
            <a:pPr algn="just">
              <a:buNone/>
            </a:pPr>
            <a:r>
              <a:rPr lang="tr-TR" dirty="0" smtClean="0"/>
              <a:t>		Her dersin sınavı başladıktan sonra ilk 15 dakika içinde gelen öğrenciler sınava alınacak bu öğrencilere ek süre verilmeyecektir. Her dersin sınavında ilk 20 dakika süresince öğrenciler sınav salonunu terk etmeyecekler, ilk 20 dakika tamamlandıktan sonra isteyen öğrenci sınıftan çıkabilecektir.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2480" y="1412776"/>
            <a:ext cx="9131424" cy="5805264"/>
          </a:xfrm>
        </p:spPr>
        <p:txBody>
          <a:bodyPr/>
          <a:lstStyle/>
          <a:p>
            <a:pPr algn="just">
              <a:buNone/>
            </a:pPr>
            <a:r>
              <a:rPr lang="tr-TR" sz="3600" dirty="0" smtClean="0"/>
              <a:t>		Sınavla ilgili kurye ve sınav evrak çantası ile ilgili tutanakları düzenleyerek imzalar.</a:t>
            </a:r>
          </a:p>
          <a:p>
            <a:pPr algn="just">
              <a:buNone/>
            </a:pPr>
            <a:r>
              <a:rPr lang="tr-TR" sz="3600" dirty="0" smtClean="0"/>
              <a:t>		Sınav güvenlik poşetlerini, sınav evrak kutularına/çantalarına koyarak güvenlik kilidi ile kilitleyip il/ilçe sınav kuryesine tutanakla teslim eder. </a:t>
            </a:r>
            <a:r>
              <a:rPr lang="tr-TR" sz="3600" b="1" dirty="0" smtClean="0"/>
              <a:t>Ortak sınavlarda kullanılan soru kitapçıklarını sınavdan sonra geri dönüş sınav evrak kutularına/çantalarına </a:t>
            </a:r>
            <a:r>
              <a:rPr lang="tr-TR" sz="3600" b="1" u="sng" dirty="0" smtClean="0"/>
              <a:t>koymaz.</a:t>
            </a:r>
            <a:endParaRPr lang="tr-TR" sz="3600" u="sng"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4488" y="1600200"/>
            <a:ext cx="9066212" cy="4525963"/>
          </a:xfrm>
        </p:spPr>
        <p:txBody>
          <a:bodyPr/>
          <a:lstStyle/>
          <a:p>
            <a:pPr algn="just">
              <a:buNone/>
            </a:pPr>
            <a:r>
              <a:rPr lang="tr-TR" dirty="0" smtClean="0"/>
              <a:t>		</a:t>
            </a:r>
            <a:r>
              <a:rPr lang="tr-TR" b="1" dirty="0" smtClean="0"/>
              <a:t>Bina sınav komisyonu tarafından zaruri durumlarda yedek poşet açılmış ise gerekçesini belirterek tutanak düzenler.</a:t>
            </a:r>
          </a:p>
          <a:p>
            <a:pPr algn="just">
              <a:buNone/>
            </a:pPr>
            <a:r>
              <a:rPr lang="tr-TR" dirty="0" smtClean="0"/>
              <a:t>		Bölge sınav yürütme komisyonunun vereceği diğer görevleri yapar.</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8504" y="1412776"/>
            <a:ext cx="8915400" cy="4781128"/>
          </a:xfrm>
        </p:spPr>
        <p:txBody>
          <a:bodyPr/>
          <a:lstStyle/>
          <a:p>
            <a:pPr algn="just">
              <a:buNone/>
            </a:pPr>
            <a:r>
              <a:rPr lang="tr-TR" dirty="0" smtClean="0"/>
              <a:t>		Yine özel durumlar nedeniyle yedek salonlarda sınava alınan öğrencilere ait bilgiler (adı, soyadı, T.C. numarası) ilgili okul idarecisi tarafından e-okul sistemine işlenecektir. Yedek salonda sınav giren öğrenci bilgilerinin bulunduğu tutanak düzenlenecek ve bir nüshası sınav evrakı ile birlikte sınav poşetine konulacaktır.</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340768"/>
            <a:ext cx="8915400" cy="5112568"/>
          </a:xfrm>
        </p:spPr>
        <p:txBody>
          <a:bodyPr>
            <a:normAutofit lnSpcReduction="10000"/>
          </a:bodyPr>
          <a:lstStyle/>
          <a:p>
            <a:pPr algn="just">
              <a:buNone/>
            </a:pPr>
            <a:r>
              <a:rPr lang="tr-TR" sz="2500" b="1" dirty="0" smtClean="0"/>
              <a:t>		Her bir ders yazılısı poşetinin içerisinden çıkan salon yoklama listesi, her ders sınavının ilk 15 dakikası tamamlandıktan sonra, sınava girmeyen öğrenci bilgileri “GİRMEDİ” şeklinde yazılacaktır. </a:t>
            </a:r>
            <a:r>
              <a:rPr lang="tr-TR" sz="2500" b="1" u="sng" dirty="0" smtClean="0">
                <a:solidFill>
                  <a:srgbClr val="FF0000"/>
                </a:solidFill>
              </a:rPr>
              <a:t>Sınava girmeyen öğrencilerin bilgisini içeren salon yoklama listesi, salonda görevli öğretmen tarafından bina komisyonuna verilerek bir fotokopisinin alınması sağlanacaktır.</a:t>
            </a:r>
            <a:r>
              <a:rPr lang="tr-TR" sz="2500" b="1" dirty="0" smtClean="0">
                <a:solidFill>
                  <a:srgbClr val="FF0000"/>
                </a:solidFill>
              </a:rPr>
              <a:t> </a:t>
            </a:r>
            <a:r>
              <a:rPr lang="tr-TR" sz="2500" b="1" dirty="0" smtClean="0"/>
              <a:t>Salon yoklama listesi görevli öğretmen tarafından tekrar sınavın yapıldığı salona götürülerek sınavı tamamlayan öğrenciye imzalattırılmak suretiyle sınav evrakları teslim alınacaktır. Bina komisyonu tarafından bir nüshası alınan salon yoklama listesinde girmedi olarak yazılan öğrenci bilgisi gün içerisinde e-okul sistemine işlenecektir.</a:t>
            </a:r>
            <a:endParaRPr lang="tr-TR" sz="25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36</a:t>
            </a:fld>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124744"/>
            <a:ext cx="8915400" cy="5472608"/>
          </a:xfrm>
        </p:spPr>
        <p:txBody>
          <a:bodyPr/>
          <a:lstStyle/>
          <a:p>
            <a:pPr algn="just">
              <a:buNone/>
            </a:pPr>
            <a:r>
              <a:rPr lang="tr-TR" dirty="0" smtClean="0"/>
              <a:t>		</a:t>
            </a:r>
          </a:p>
          <a:p>
            <a:pPr algn="just">
              <a:buNone/>
            </a:pPr>
            <a:r>
              <a:rPr lang="tr-TR" dirty="0" smtClean="0"/>
              <a:t>Sınav görevlilerine ait görevlerini gösterir yaka kartı hazırlar ve sınav süresince görevlilerin üzerinde bulunmasını sağlar.</a:t>
            </a:r>
          </a:p>
          <a:p>
            <a:pPr algn="just">
              <a:buNone/>
            </a:pPr>
            <a:endParaRPr lang="tr-TR" dirty="0" smtClean="0"/>
          </a:p>
          <a:p>
            <a:pPr algn="just">
              <a:buNone/>
            </a:pPr>
            <a:r>
              <a:rPr lang="tr-TR" b="1" u="sng" dirty="0" smtClean="0"/>
              <a:t>Kura ile yedek gözcü belirler.</a:t>
            </a:r>
            <a:endParaRPr lang="tr-TR" b="1" dirty="0" smtClean="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37</a:t>
            </a:fld>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88504" y="1628800"/>
            <a:ext cx="8915400" cy="4525963"/>
          </a:xfrm>
        </p:spPr>
        <p:txBody>
          <a:bodyPr/>
          <a:lstStyle/>
          <a:p>
            <a:pPr>
              <a:buNone/>
            </a:pPr>
            <a:r>
              <a:rPr lang="tr-TR" b="1" dirty="0" smtClean="0"/>
              <a:t>	</a:t>
            </a:r>
          </a:p>
          <a:p>
            <a:pPr>
              <a:buNone/>
            </a:pPr>
            <a:endParaRPr lang="tr-TR" b="1" u="sng" dirty="0" smtClean="0"/>
          </a:p>
          <a:p>
            <a:pPr algn="ctr">
              <a:buNone/>
            </a:pPr>
            <a:r>
              <a:rPr lang="tr-TR" b="1" dirty="0" smtClean="0"/>
              <a:t>SALON GÖREVLİLERİNİN DİKKAT ETMELERİ GEREKEN HUSUSLAR</a:t>
            </a:r>
          </a:p>
          <a:p>
            <a:pPr>
              <a:buNone/>
            </a:pPr>
            <a:endParaRPr lang="tr-TR" b="1" u="sng" dirty="0" smtClean="0"/>
          </a:p>
          <a:p>
            <a:pPr>
              <a:buNone/>
            </a:pPr>
            <a:endParaRPr lang="tr-TR" u="sng"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38</a:t>
            </a:fld>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406939" y="332656"/>
            <a:ext cx="5089613" cy="1944216"/>
          </a:xfrm>
        </p:spPr>
        <p:txBody>
          <a:bodyPr>
            <a:noAutofit/>
          </a:bodyPr>
          <a:lstStyle/>
          <a:p>
            <a:r>
              <a:rPr lang="tr-TR" sz="4000" b="1" dirty="0" smtClean="0">
                <a:effectLst>
                  <a:outerShdw blurRad="38100" dist="38100" dir="2700000" algn="tl">
                    <a:srgbClr val="000000">
                      <a:alpha val="43137"/>
                    </a:srgbClr>
                  </a:outerShdw>
                </a:effectLst>
              </a:rPr>
              <a:t>Sınav Poşetinin Doğru açılması için görevlileri uyarınız !!!</a:t>
            </a:r>
            <a:endParaRPr lang="tr-TR" sz="4000"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71" y="332656"/>
            <a:ext cx="3980589" cy="282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71" y="3356992"/>
            <a:ext cx="398058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4948" y="2276872"/>
            <a:ext cx="509871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23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a:t>
            </a:fld>
            <a:endParaRPr lang="tr-TR"/>
          </a:p>
        </p:txBody>
      </p:sp>
      <p:pic>
        <p:nvPicPr>
          <p:cNvPr id="2050" name="Picture 2" descr="C:\Users\sinav1_pc\Desktop\Screenshot_2.jpg"/>
          <p:cNvPicPr>
            <a:picLocks noChangeAspect="1" noChangeArrowheads="1"/>
          </p:cNvPicPr>
          <p:nvPr/>
        </p:nvPicPr>
        <p:blipFill>
          <a:blip r:embed="rId3" cstate="print"/>
          <a:stretch>
            <a:fillRect/>
          </a:stretch>
        </p:blipFill>
        <p:spPr bwMode="auto">
          <a:xfrm>
            <a:off x="0" y="2348880"/>
            <a:ext cx="9633520" cy="311994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72" y="260648"/>
            <a:ext cx="418500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72" y="2924945"/>
            <a:ext cx="418500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651" y="2204864"/>
            <a:ext cx="5200323" cy="4320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6334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488" y="260648"/>
            <a:ext cx="4354513"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4991" y="272372"/>
            <a:ext cx="47466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4991" y="3094336"/>
            <a:ext cx="4914546" cy="3286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2429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00472" y="1268760"/>
            <a:ext cx="9577064" cy="5976664"/>
          </a:xfrm>
        </p:spPr>
        <p:txBody>
          <a:bodyPr/>
          <a:lstStyle/>
          <a:p>
            <a:pPr algn="just">
              <a:buNone/>
            </a:pPr>
            <a:r>
              <a:rPr lang="tr-TR" dirty="0" smtClean="0"/>
              <a:t>		</a:t>
            </a:r>
            <a:r>
              <a:rPr lang="tr-TR" sz="3300" dirty="0" smtClean="0"/>
              <a:t>Soru kitapçığının A, B, C ve D olmak üzere dört ayrı türü olup öğrenci, A kitapçığını kullanıyorsa cevap kâğıdında kitapçık türü bölümünün “A” yuvarlağını, B kitapçığını kullanıyorsa “B” yuvarlağını, C kitapçığını kullanıyorsa “C” yuvarlağını ve D kitapçığını kullanıyorsa “D” yuvarlağını işaretleyecektir. </a:t>
            </a:r>
            <a:r>
              <a:rPr lang="tr-TR" sz="3300" b="1" dirty="0" smtClean="0"/>
              <a:t>Sınav görevlileri de doğru işaretlemenin yapılmasını mutlaka kontrol edecektir. </a:t>
            </a:r>
          </a:p>
          <a:p>
            <a:pPr>
              <a:buNone/>
            </a:pPr>
            <a:endParaRPr lang="tr-TR" sz="3400" b="1" dirty="0" smtClean="0"/>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42</a:t>
            </a:fld>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16496" y="1484784"/>
            <a:ext cx="8915400" cy="4525963"/>
          </a:xfrm>
        </p:spPr>
        <p:txBody>
          <a:bodyPr/>
          <a:lstStyle/>
          <a:p>
            <a:pPr algn="just">
              <a:buNone/>
            </a:pPr>
            <a:r>
              <a:rPr lang="tr-TR" sz="3600" b="1" dirty="0" smtClean="0"/>
              <a:t>	 Sınıf öğrenci yoklama listesine kitapçık türünün yazılacağı ilgili bölüme salon görevlileri dikkatli bir şekilde, öğrenciye verilen kitapçık türü ile cevap kağıdında yer alan kitapçık türü kodlamasını kontrol ederek yazacaktır.</a:t>
            </a:r>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43</a:t>
            </a:fld>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2480" y="1412776"/>
            <a:ext cx="9138220" cy="4641379"/>
          </a:xfrm>
        </p:spPr>
        <p:txBody>
          <a:bodyPr>
            <a:normAutofit fontScale="92500"/>
          </a:bodyPr>
          <a:lstStyle/>
          <a:p>
            <a:pPr algn="just">
              <a:buNone/>
            </a:pPr>
            <a:r>
              <a:rPr lang="tr-TR" sz="3600" b="1" dirty="0" smtClean="0"/>
              <a:t>	  Salon görevlileri Ek-2 de yer alan örneklere uygun (sıraların numaralandırılması, kitapçık türü dağıtımı) oturma düzeni oluşturacak ve bu düzeni salon güvenlik poşetinden çıkan “</a:t>
            </a:r>
            <a:r>
              <a:rPr lang="tr-TR" sz="3600" b="1" dirty="0" smtClean="0">
                <a:solidFill>
                  <a:srgbClr val="FF0000"/>
                </a:solidFill>
              </a:rPr>
              <a:t>ortak sınavlar sınıf oturma düzeni </a:t>
            </a:r>
            <a:r>
              <a:rPr lang="tr-TR" sz="3600" b="1" dirty="0" err="1" smtClean="0">
                <a:solidFill>
                  <a:srgbClr val="FF0000"/>
                </a:solidFill>
              </a:rPr>
              <a:t>formu</a:t>
            </a:r>
            <a:r>
              <a:rPr lang="tr-TR" sz="3600" b="1" dirty="0" err="1" smtClean="0"/>
              <a:t>”na</a:t>
            </a:r>
            <a:r>
              <a:rPr lang="tr-TR" sz="3600" b="1" dirty="0" smtClean="0"/>
              <a:t> işleyerek her bir ders sınavı için cevap kağıtlarıyla birlikte sınav güvenlik poşeti içerisine koyacaktır. </a:t>
            </a:r>
          </a:p>
          <a:p>
            <a:pPr>
              <a:buNone/>
            </a:pPr>
            <a:endParaRPr lang="tr-TR" sz="36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44</a:t>
            </a:fld>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buNone/>
            </a:pPr>
            <a:r>
              <a:rPr lang="tr-TR" sz="2100" b="1" dirty="0" smtClean="0"/>
              <a:t>EK–2 </a:t>
            </a:r>
          </a:p>
          <a:p>
            <a:pPr>
              <a:buNone/>
            </a:pPr>
            <a:r>
              <a:rPr lang="tr-TR" sz="2100" b="1" dirty="0" smtClean="0"/>
              <a:t>ÖRNEK 1: ORTAK SINAVLAR SINIF OTURMA DÜZENİ FORMU </a:t>
            </a:r>
          </a:p>
          <a:p>
            <a:pPr algn="just">
              <a:buNone/>
            </a:pPr>
            <a:r>
              <a:rPr lang="tr-TR" sz="2100" b="1" dirty="0" smtClean="0"/>
              <a:t>	Salon görevlileri aşağıda yer alan örnek oturma planlarına (sıra numarası düzeni, kitapçık türü dağıtımı vb.) uygun oturma düzeni planlar ve bu düzeni salon güvenlik poşetinde yer alan optik forma işleyerek her bir ders sınavı için diğer sınav evrakıyla birlikte yine sınav güvenlik poşeti içerisine koyar. Gönderilen optik form dışında başka bir kağıda oturma planı işlenmeyecektir. Sınıf düzeni optik forma işlenirken hata yapılsa dahi düzeltme form üzerinde yapılacaktır. Optik formda yapılan hataya ilişkin tutanak düzenlenmeyecektir. Aşağıda yer alan örnek planlar salon görevlilerine rehberlik amaçlı düzenlenmiştir. Salon görevlileri </a:t>
            </a:r>
            <a:r>
              <a:rPr lang="tr-TR" sz="2100" b="1" i="1" dirty="0" smtClean="0"/>
              <a:t>mevcut sınıf düzenine göre istenilen bilgileri doldurarak </a:t>
            </a:r>
            <a:r>
              <a:rPr lang="tr-TR" sz="2100" b="1" i="1" dirty="0" err="1" smtClean="0"/>
              <a:t>ÖDSGM’ye</a:t>
            </a:r>
            <a:r>
              <a:rPr lang="tr-TR" sz="2100" b="1" i="1" dirty="0" smtClean="0"/>
              <a:t> gönderilmek üzere sınav güvenlik poşeti içerisine koyacaklardır. </a:t>
            </a:r>
            <a:endParaRPr lang="tr-TR" sz="21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45</a:t>
            </a:fld>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14212" y="1582500"/>
            <a:ext cx="8712968" cy="4824536"/>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46</a:t>
            </a:fld>
            <a:endParaRPr lang="tr-TR"/>
          </a:p>
        </p:txBody>
      </p:sp>
      <p:pic>
        <p:nvPicPr>
          <p:cNvPr id="4099" name="Picture 3"/>
          <p:cNvPicPr>
            <a:picLocks noChangeAspect="1" noChangeArrowheads="1"/>
          </p:cNvPicPr>
          <p:nvPr/>
        </p:nvPicPr>
        <p:blipFill>
          <a:blip r:embed="rId3" cstate="print"/>
          <a:srcRect/>
          <a:stretch>
            <a:fillRect/>
          </a:stretch>
        </p:blipFill>
        <p:spPr bwMode="auto">
          <a:xfrm>
            <a:off x="272480" y="1268760"/>
            <a:ext cx="2736303" cy="3212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b="1" dirty="0" smtClean="0"/>
          </a:p>
          <a:p>
            <a:pPr>
              <a:buNone/>
            </a:pPr>
            <a:endParaRPr lang="tr-TR" b="1" dirty="0" smtClean="0"/>
          </a:p>
          <a:p>
            <a:pPr>
              <a:buNone/>
            </a:pPr>
            <a:r>
              <a:rPr lang="tr-TR" b="1" dirty="0" smtClean="0"/>
              <a:t>ÖRNEK 2: ORTAK SINAVLAR SINIF OTURMA DÜZENİ FORMU ÖĞRETMEN MASASI 	</a:t>
            </a:r>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47</a:t>
            </a:fld>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3462529" y="1935163"/>
            <a:ext cx="2980941" cy="4389437"/>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48</a:t>
            </a:fld>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992560" y="1319766"/>
            <a:ext cx="7200800" cy="5100566"/>
          </a:xfrm>
          <a:prstGeom prst="rect">
            <a:avLst/>
          </a:prstGeom>
          <a:noFill/>
          <a:ln w="9525">
            <a:noFill/>
            <a:miter lim="800000"/>
            <a:headEnd/>
            <a:tailEnd/>
          </a:ln>
        </p:spPr>
      </p:pic>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49</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r>
              <a:rPr lang="tr-TR" sz="2800" dirty="0" smtClean="0"/>
              <a:t>Ortak sınavların yapıldığı günlerde sınavların yapıldığı okulda ders yapılmayacaktır. </a:t>
            </a:r>
            <a:r>
              <a:rPr lang="tr-TR" sz="2800" b="1" i="1" dirty="0" smtClean="0"/>
              <a:t>Ancak ortak sınavlarda görevli olmayan o okulun öğretmenleri de (o gün dersi olan) sınavların yapıldığı gün en geç saat 09.00’da kendi okullarında hazır bulunacaklardır. </a:t>
            </a:r>
          </a:p>
          <a:p>
            <a:r>
              <a:rPr lang="tr-TR" sz="2800" dirty="0" smtClean="0"/>
              <a:t>Geç gelen/gelmeyen öğretmenlere sınav gününe ait ders yükünden kaynaklanan ek ders ücreti tahakkuk ettirilmeyecektir. Bina sınav komisyonu sınav başladıktan sonra görevine ihtiyaç duyulmayan öğretmenlerin okuldan ayrılmasına izin verir.</a:t>
            </a:r>
            <a:br>
              <a:rPr lang="tr-TR" sz="2800" dirty="0" smtClean="0"/>
            </a:br>
            <a:endParaRPr lang="tr-TR" sz="28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412776"/>
            <a:ext cx="8915400" cy="5040560"/>
          </a:xfrm>
        </p:spPr>
        <p:txBody>
          <a:bodyPr/>
          <a:lstStyle/>
          <a:p>
            <a:pPr algn="just">
              <a:buNone/>
            </a:pPr>
            <a:r>
              <a:rPr lang="tr-TR" dirty="0" smtClean="0"/>
              <a:t>   		Öğrenciler, her türlü bilgisayar özelliği bulunan cihazlar ve saat fonksiyonu dışında özellikleri bulunan saatler ile sözlük, hesap cetveli, hesap makinesi, çağrı cihazı, cep telefonu, telsiz, radyo gibi iletişim araçları ve her türlü bilgisayar özelliği bulunan cihazlar bulunmaksızın sınavlara alınacaktır.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50</a:t>
            </a:fld>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4488" y="1484784"/>
            <a:ext cx="9145016" cy="4608512"/>
          </a:xfrm>
        </p:spPr>
        <p:txBody>
          <a:bodyPr/>
          <a:lstStyle/>
          <a:p>
            <a:pPr algn="just">
              <a:buNone/>
            </a:pPr>
            <a:r>
              <a:rPr lang="tr-TR" sz="3200" dirty="0" smtClean="0"/>
              <a:t>	 Öğrencinin adına düzenlenmiş cevap kâğıdı bulunmuyorsa veya kullanılamayacak durumdaysa yeni bir cevap kâğıdına öğrenci, kimlik bilgilerini sınavda görevli öğretmenin açıklamalarına göre yazacak ve kodlayacaktır. Öğrenciye verilen yeni cevap kağıdında öğrenci bilgisinin yer aldığı bölümde yapılan hatalı veya eksik kodlamadan öğrenci ile birlikte salon görevlileri de sorumlu olacaklardır. </a:t>
            </a:r>
          </a:p>
          <a:p>
            <a:pPr>
              <a:buNone/>
            </a:pPr>
            <a:endParaRPr lang="tr-TR" sz="32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51</a:t>
            </a:fld>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pPr algn="just">
              <a:buNone/>
            </a:pPr>
            <a:r>
              <a:rPr lang="tr-TR" dirty="0" smtClean="0"/>
              <a:t>		Her bir ders yazılısı başladıktan sonra ilk 15 (</a:t>
            </a:r>
            <a:r>
              <a:rPr lang="tr-TR" dirty="0" err="1" smtClean="0"/>
              <a:t>onbeş</a:t>
            </a:r>
            <a:r>
              <a:rPr lang="tr-TR" dirty="0" smtClean="0"/>
              <a:t>) dakika içerisinde gelen öğrenciler sınava alınacaktır. Geç gelen öğrencilere ek süre verilmeyecektir. </a:t>
            </a:r>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52</a:t>
            </a:fld>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dirty="0" smtClean="0"/>
              <a:t>		Her dersin sınavının </a:t>
            </a:r>
            <a:r>
              <a:rPr lang="tr-TR" b="1" dirty="0" smtClean="0"/>
              <a:t>ilk 15 dakikası tamamlandıktan sonra sınava girmeyen öğrencilerin sınıf öğrenci yoklama listesinde isimleri karşısına silinmez kalemle “GİRMEDİ” yazar, cevap kâğıdındaki “SINAVA GİRMEDİ” bölümünü ise kurşun kalemle kodlar.</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53</a:t>
            </a:fld>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4488" y="1412776"/>
            <a:ext cx="9059416" cy="5184576"/>
          </a:xfrm>
        </p:spPr>
        <p:txBody>
          <a:bodyPr/>
          <a:lstStyle/>
          <a:p>
            <a:pPr algn="just">
              <a:buNone/>
            </a:pPr>
            <a:r>
              <a:rPr lang="tr-TR" sz="3600" dirty="0" smtClean="0"/>
              <a:t>		Sınav sırasında öğrencilerin </a:t>
            </a:r>
            <a:r>
              <a:rPr lang="tr-TR" sz="3600" b="1" dirty="0" smtClean="0"/>
              <a:t>sağlık sebebi dışında dışarı çıkmasına izin vermez</a:t>
            </a:r>
            <a:r>
              <a:rPr lang="tr-TR" sz="3600" dirty="0" smtClean="0"/>
              <a:t>, zorunlu durumlarda öğrenciye koridorda görevli yedek gözcü eşlik eder. Yanında yedek gözcü olmadan salondan çıkan öğrencileri tekrar sınava almaz, soru kitapçığı ve cevap kâğıdını beraberinde götürmesine izin vermez. Bu durumda öğrenciye ek süre tanımaz.</a:t>
            </a:r>
            <a:endParaRPr lang="tr-TR" sz="36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54</a:t>
            </a:fld>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2480" y="1412776"/>
            <a:ext cx="9138220" cy="5256584"/>
          </a:xfrm>
        </p:spPr>
        <p:txBody>
          <a:bodyPr/>
          <a:lstStyle/>
          <a:p>
            <a:pPr algn="just">
              <a:buNone/>
            </a:pPr>
            <a:r>
              <a:rPr lang="tr-TR" dirty="0" smtClean="0"/>
              <a:t>		</a:t>
            </a:r>
            <a:r>
              <a:rPr lang="tr-TR" b="1" dirty="0" smtClean="0"/>
              <a:t>Kopya çekmeye teşebbüs eden öğrenciyi uyarır, kopya çektiği belirlenen öğrencinin cevap kâğıdını alarak dışarı çıkarır ve tutanak düzenler. Öğrencinin salondan çıkmamakta direndiği durumlarda </a:t>
            </a:r>
            <a:r>
              <a:rPr lang="tr-TR" dirty="0" smtClean="0"/>
              <a:t>tutanak düzenleyip imza altına alır, kopyaya sebep olan belgelerle birlikte dönüş güvenlik poşetine koyar.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55</a:t>
            </a:fld>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484784"/>
            <a:ext cx="8915400" cy="4824536"/>
          </a:xfrm>
        </p:spPr>
        <p:txBody>
          <a:bodyPr/>
          <a:lstStyle/>
          <a:p>
            <a:pPr algn="just">
              <a:buNone/>
            </a:pPr>
            <a:r>
              <a:rPr lang="tr-TR" dirty="0" smtClean="0"/>
              <a:t>		Öğrenciye ait cevap kâğıdında yer alan, </a:t>
            </a:r>
            <a:r>
              <a:rPr lang="tr-TR" b="1" dirty="0" smtClean="0"/>
              <a:t>salon başkanı ve gözcünün cevap kağıdında öğrenciye ait bilgileri özellikle de kitapçık türünü kontrol ettiğine dair bölüm, salon başkanı ve gözcü tarafından silinmez kalem ile imza edilir ve Sınıf Öğrenci Yoklama Listesinde de öğrencinin isminin karşısına kitapçık türü yazılır.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56</a:t>
            </a:fld>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340768"/>
            <a:ext cx="8915400" cy="5112568"/>
          </a:xfrm>
        </p:spPr>
        <p:txBody>
          <a:bodyPr>
            <a:normAutofit fontScale="92500"/>
          </a:bodyPr>
          <a:lstStyle/>
          <a:p>
            <a:pPr algn="just">
              <a:buNone/>
            </a:pPr>
            <a:r>
              <a:rPr lang="tr-TR" dirty="0" smtClean="0"/>
              <a:t>		</a:t>
            </a:r>
            <a:r>
              <a:rPr lang="tr-TR" sz="3700" dirty="0" smtClean="0"/>
              <a:t>Sınav süresi bitiminde sınavı durdurur, cevap kâğıtlarını öğrencilerin önünde toplar, sınıf öğrenci listesi ile karşılaştırarak eksik olup olmadığını ya da zarar görüp görmediğini kontrol eder. Sınıf öğrenci yoklama listesini, sınav evrakını teslim eden öğrenciye silinmez kalem ile imzalattırır. (</a:t>
            </a:r>
            <a:r>
              <a:rPr lang="tr-TR" sz="3700" b="1" dirty="0" smtClean="0"/>
              <a:t>Bu işlemi sınav başlamadan ya da öğrenci sınavını tamamlamadan </a:t>
            </a:r>
            <a:r>
              <a:rPr lang="tr-TR" b="1" dirty="0" smtClean="0"/>
              <a:t>yapmaz</a:t>
            </a:r>
            <a:r>
              <a:rPr lang="tr-TR" dirty="0" smtClean="0"/>
              <a:t>.)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57</a:t>
            </a:fld>
            <a:endParaRPr lang="tr-T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600200"/>
            <a:ext cx="8915400" cy="4853136"/>
          </a:xfrm>
        </p:spPr>
        <p:txBody>
          <a:bodyPr/>
          <a:lstStyle/>
          <a:p>
            <a:pPr algn="just">
              <a:buNone/>
            </a:pPr>
            <a:r>
              <a:rPr lang="tr-TR" dirty="0" smtClean="0"/>
              <a:t>		Cevap kâğıdında öğrencinin imzasının olup olmadığını kontrol eder. </a:t>
            </a:r>
          </a:p>
          <a:p>
            <a:pPr algn="just">
              <a:buNone/>
            </a:pPr>
            <a:r>
              <a:rPr lang="tr-TR" b="1" dirty="0" smtClean="0"/>
              <a:t>		Yedek sınav evrakı kullanarak sınava alınan öğrencilerin cevap kâğıtları boş olarak geleceğinden bu durumda olan öğrenci bilgilerinin cevap kâğıdına öğrenci tarafından doğru olarak kodlanmasını sağlar.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58</a:t>
            </a:fld>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b="1" dirty="0" smtClean="0"/>
              <a:t>		Cevap kâğıtları, sınıf öğrenci yoklama listesi ve varsa tutulan tutanakları öğrencilerin önünde sınav güvenlik poşetine koyar, ağzını kapatır ve bina sınav komisyonuna imza karşılığında teslim eder. (Soru kitapçıkları sınav evrak poşetine konulmayacaktır.)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59</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b="1" dirty="0" smtClean="0"/>
              <a:t>   		Ancak; özel eğitime ihtiyacı olan öğrencilerin alacakları sınav hizmetinden dolayı her bir dersin sınav süresi 55’er dakika, sınavların aynı anda başlaması gerektiğinden özel eğitime ihtiyacı olan öğrencilerin ders yazılıları arası dinlenme süresi 5’er dakika olacaktır</a:t>
            </a:r>
            <a:endParaRPr lang="tr-TR" dirty="0" smtClean="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a:t>
            </a:fld>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268760"/>
            <a:ext cx="8915400" cy="5184576"/>
          </a:xfrm>
        </p:spPr>
        <p:txBody>
          <a:bodyPr/>
          <a:lstStyle/>
          <a:p>
            <a:pPr algn="just">
              <a:buNone/>
            </a:pPr>
            <a:r>
              <a:rPr lang="tr-TR" dirty="0" smtClean="0"/>
              <a:t>		Salon görevlileri, </a:t>
            </a:r>
            <a:r>
              <a:rPr lang="tr-TR" b="1" dirty="0" smtClean="0"/>
              <a:t>sınav salonunda unutulan, sınav evrak kutusuna konulmayan cevap kâğıtlarının Bakanlık tarafından işleme alınmayacağını ve yasal sorumluluğun kendilerine ait olacağını bilir. </a:t>
            </a:r>
            <a:r>
              <a:rPr lang="tr-TR" dirty="0" smtClean="0"/>
              <a:t>Tüm öğrenciler salonu terk ettikten sonra salonu kontrol ederek varsa unutulan evrak ve eşyaları bina sınav komisyonuna teslim eder.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60</a:t>
            </a:fld>
            <a:endParaRPr lang="tr-T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196752"/>
            <a:ext cx="8915400" cy="5400600"/>
          </a:xfrm>
        </p:spPr>
        <p:txBody>
          <a:bodyPr/>
          <a:lstStyle/>
          <a:p>
            <a:r>
              <a:rPr lang="tr-TR" sz="2400" b="1" dirty="0" smtClean="0"/>
              <a:t>Salon Görevlileri Sınav Esnasında</a:t>
            </a:r>
          </a:p>
          <a:p>
            <a:r>
              <a:rPr lang="tr-TR" sz="2400" dirty="0" smtClean="0"/>
              <a:t> Salonda gazete, kitap vs. okumaz. </a:t>
            </a:r>
          </a:p>
          <a:p>
            <a:r>
              <a:rPr lang="tr-TR" sz="2400" dirty="0" smtClean="0"/>
              <a:t> Yüksek sesle konuşmaz. </a:t>
            </a:r>
          </a:p>
          <a:p>
            <a:r>
              <a:rPr lang="tr-TR" sz="2400" dirty="0" smtClean="0"/>
              <a:t>Sınav süresince salonu terk etmez. </a:t>
            </a:r>
          </a:p>
          <a:p>
            <a:r>
              <a:rPr lang="tr-TR" sz="2400" dirty="0" smtClean="0"/>
              <a:t> Çay, kahve vs. içmez. </a:t>
            </a:r>
          </a:p>
          <a:p>
            <a:r>
              <a:rPr lang="tr-TR" sz="2400" dirty="0" smtClean="0"/>
              <a:t> Cep telefonunu kapatır. Sınav güvenliği açısından mümkünse cep telefonunuzu yanınızda bulundurmayınız. </a:t>
            </a:r>
          </a:p>
          <a:p>
            <a:r>
              <a:rPr lang="tr-TR" sz="2400" dirty="0" smtClean="0"/>
              <a:t> Öğrencinin başında uzun süre beklemez. </a:t>
            </a:r>
          </a:p>
          <a:p>
            <a:r>
              <a:rPr lang="tr-TR" sz="2400" dirty="0" smtClean="0"/>
              <a:t> Öğrencilerle sınav başladıktan sonra konuşmaz. </a:t>
            </a:r>
          </a:p>
          <a:p>
            <a:r>
              <a:rPr lang="tr-TR" sz="2400" dirty="0" smtClean="0"/>
              <a:t> Gürültü çıkaran topuklu ayakkabılarla salonda dikkat dağıtacak şekilde ses çıkarmaz. Öğrencilere ait sınav evrakını dikkat çekici bir şekilde incelemez.</a:t>
            </a:r>
            <a:r>
              <a:rPr lang="tr-TR" dirty="0" smtClean="0"/>
              <a:t> </a:t>
            </a:r>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61</a:t>
            </a:fld>
            <a:endParaRPr lang="tr-T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dirty="0" smtClean="0"/>
              <a:t>		</a:t>
            </a:r>
            <a:r>
              <a:rPr lang="tr-TR" sz="3000" dirty="0" smtClean="0"/>
              <a:t>Her bir ders yazılısı başladıktan sonra ilk 20 (yirmi) dakika süresince öğrenciler sınıflarından çıkmayacak, ilk 20 (yirmi) dakika tamamlandıktan sonra sınavını tamamlayan öğrenci istediği taktirde cevap kâğıdını sınav görevlilerine teslim edecek ve sınav yoklama tutanağına imzalarını atarak salondan çıkabilecektir</a:t>
            </a:r>
            <a:r>
              <a:rPr lang="tr-TR" sz="3200" dirty="0" smtClean="0"/>
              <a:t>. </a:t>
            </a:r>
            <a:r>
              <a:rPr lang="nl-NL" b="1" dirty="0" smtClean="0"/>
              <a:t>(sağlık durumu nedeniyle terk edenler hariç),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62</a:t>
            </a:fld>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dirty="0" smtClean="0"/>
              <a:t>		Her derse ait sınav süresinin tamamlanmasına 5 (beş) dakika kala öğrenciler sınıftan çıkarılmayacaktır. Her ders sınavı tamamlanana kadar özel eğitim tedbiri olan öğrenciler hariç sınıfta en az iki öğrencinin kalmasına dikkat edilecektir.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63</a:t>
            </a:fld>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340768"/>
            <a:ext cx="8915400" cy="4968552"/>
          </a:xfrm>
        </p:spPr>
        <p:txBody>
          <a:bodyPr/>
          <a:lstStyle/>
          <a:p>
            <a:pPr algn="just">
              <a:buNone/>
            </a:pPr>
            <a:r>
              <a:rPr lang="tr-TR" dirty="0" smtClean="0"/>
              <a:t>		Öğrenci, cevap kâğıdı üzerindeki kitapçık türü ve cevap bilgileri işaretlemelerini siyah kurşun kalemle yapacaktır.</a:t>
            </a:r>
          </a:p>
          <a:p>
            <a:pPr>
              <a:buNone/>
            </a:pPr>
            <a:endParaRPr lang="tr-TR" dirty="0" smtClean="0"/>
          </a:p>
          <a:p>
            <a:pPr algn="just">
              <a:buNone/>
            </a:pPr>
            <a:r>
              <a:rPr lang="tr-TR" dirty="0" smtClean="0"/>
              <a:t>		Öğrenci, cevap kâğıdındaki imza bölümüne imzasını </a:t>
            </a:r>
            <a:r>
              <a:rPr lang="tr-TR" b="1" dirty="0" smtClean="0"/>
              <a:t>silinmeyen bir kalemle </a:t>
            </a:r>
            <a:r>
              <a:rPr lang="tr-TR" dirty="0" smtClean="0"/>
              <a:t>atacaktır. </a:t>
            </a:r>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64</a:t>
            </a:fld>
            <a:endParaRPr lang="tr-T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dirty="0" smtClean="0"/>
              <a:t>		Cevap kâğıdında bulunan “Bu Bölüme Dokunmayınız.” kısmı hiçbir şekilde işaretlenmeyecektir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65</a:t>
            </a:fld>
            <a:endParaRPr lang="tr-T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b="1" dirty="0" smtClean="0"/>
              <a:t>		Sınav görevlileri, sınava ait evrakı öğrencilerin önünde kontrol ederek toplayacak, cevap kâğıtlarını sınav güvenlik torbasına koyup kapattıktan sonra soru kitapçıklarıyla birlikte bina sınav komisyonuna teslim edecektir.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66</a:t>
            </a:fld>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340768"/>
            <a:ext cx="8915400" cy="5184576"/>
          </a:xfrm>
        </p:spPr>
        <p:txBody>
          <a:bodyPr>
            <a:normAutofit lnSpcReduction="10000"/>
          </a:bodyPr>
          <a:lstStyle/>
          <a:p>
            <a:pPr algn="just">
              <a:buNone/>
            </a:pPr>
            <a:r>
              <a:rPr lang="tr-TR" b="1" dirty="0" smtClean="0"/>
              <a:t>		</a:t>
            </a:r>
            <a:r>
              <a:rPr lang="tr-TR" sz="3700" b="1" dirty="0" smtClean="0"/>
              <a:t>Bina sınav komisyonu, sınıflardan gelen sınav güvenlik torbalarını dönüş sınav evrak kutularına koyarak seri numaralı güvenlik kilidi ile bu kutuları kapatacak ve görevli kuryelere tutanakla teslim edecektir. Kitapçıklar okullarda bırakılacak olup ikinci gün oturumu tamamlandıktan sonraki gün isteyen öğrenciye verilecektir. </a:t>
            </a:r>
            <a:endParaRPr lang="tr-TR" sz="37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67</a:t>
            </a:fld>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412776"/>
            <a:ext cx="8915400" cy="5256584"/>
          </a:xfrm>
        </p:spPr>
        <p:txBody>
          <a:bodyPr>
            <a:normAutofit lnSpcReduction="10000"/>
          </a:bodyPr>
          <a:lstStyle/>
          <a:p>
            <a:pPr algn="just">
              <a:buNone/>
            </a:pPr>
            <a:r>
              <a:rPr lang="tr-TR" dirty="0" smtClean="0"/>
              <a:t>		</a:t>
            </a:r>
            <a:r>
              <a:rPr lang="tr-TR" sz="3600" dirty="0" smtClean="0"/>
              <a:t>Geri Dönüşüm kutusunda, kutuların ağzını kapatacak </a:t>
            </a:r>
            <a:r>
              <a:rPr lang="tr-TR" sz="3600" b="1" u="sng" dirty="0" smtClean="0"/>
              <a:t>plastik kilit çıkmadığı durumlarda</a:t>
            </a:r>
            <a:r>
              <a:rPr lang="tr-TR" sz="3600" dirty="0" smtClean="0"/>
              <a:t> okul komisyonunca kutular </a:t>
            </a:r>
            <a:r>
              <a:rPr lang="tr-TR" sz="3600" dirty="0" smtClean="0">
                <a:solidFill>
                  <a:srgbClr val="FF0000"/>
                </a:solidFill>
                <a:effectLst>
                  <a:outerShdw blurRad="38100" dist="38100" dir="2700000" algn="tl">
                    <a:srgbClr val="000000">
                      <a:alpha val="43137"/>
                    </a:srgbClr>
                  </a:outerShdw>
                </a:effectLst>
              </a:rPr>
              <a:t>yanmaz iple kapatılacak  ve üzerleri mumlanarak mühürlenecektir. </a:t>
            </a:r>
            <a:r>
              <a:rPr lang="tr-TR" sz="3600" dirty="0" smtClean="0"/>
              <a:t>(Yapılan işlem tutanak altına alınarak bir nüshası kutu üzerine yapıştırılacak, bir nüshası müdürlüğümüze gönderilecektir.Diğer kırık kilitler geri dönüşüm kutusuna </a:t>
            </a:r>
            <a:r>
              <a:rPr lang="tr-TR" dirty="0" smtClean="0"/>
              <a:t>koyulacaktır.</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68</a:t>
            </a:fld>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txBox="1">
            <a:spLocks noGrp="1" noChangeArrowheads="1"/>
          </p:cNvSpPr>
          <p:nvPr>
            <p:ph type="ctrTitle"/>
          </p:nvPr>
        </p:nvSpPr>
        <p:spPr>
          <a:xfrm>
            <a:off x="464344" y="4357689"/>
            <a:ext cx="8619596" cy="1584325"/>
          </a:xfrm>
        </p:spPr>
        <p:txBody>
          <a:bodyPr/>
          <a:lstStyle/>
          <a:p>
            <a:pPr eaLnBrk="1" hangingPunct="1">
              <a:defRPr/>
            </a:pPr>
            <a:r>
              <a:rPr lang="tr-TR"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Ortak Sınavların Geçersiz Sayılacağı Durumlar</a:t>
            </a:r>
          </a:p>
        </p:txBody>
      </p:sp>
      <p:sp>
        <p:nvSpPr>
          <p:cNvPr id="3" name="Slayt Numarası Yer Tutucusu 2"/>
          <p:cNvSpPr>
            <a:spLocks noGrp="1"/>
          </p:cNvSpPr>
          <p:nvPr>
            <p:ph type="sldNum" sz="quarter" idx="12"/>
          </p:nvPr>
        </p:nvSpPr>
        <p:spPr/>
        <p:txBody>
          <a:bodyPr/>
          <a:lstStyle/>
          <a:p>
            <a:pPr>
              <a:defRPr/>
            </a:pPr>
            <a:fld id="{B4535ECE-5CBE-4E7B-84FF-9C5725C5641E}" type="slidenum">
              <a:rPr lang="tr-TR" smtClean="0"/>
              <a:pPr>
                <a:defRPr/>
              </a:pPr>
              <a:t>69</a:t>
            </a:fld>
            <a:endParaRPr lang="tr-TR"/>
          </a:p>
        </p:txBody>
      </p:sp>
    </p:spTree>
  </p:cSld>
  <p:clrMapOvr>
    <a:masterClrMapping/>
  </p:clrMapOvr>
  <p:transition spd="med">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340768"/>
            <a:ext cx="8915400" cy="5328592"/>
          </a:xfrm>
        </p:spPr>
        <p:txBody>
          <a:bodyPr/>
          <a:lstStyle/>
          <a:p>
            <a:pPr algn="just">
              <a:buNone/>
            </a:pPr>
            <a:r>
              <a:rPr lang="tr-TR" dirty="0" smtClean="0"/>
              <a:t>		 Her dersin sınav evrakları ayrı ayrı poşetlenmiş ve üzerine ait olduğu dersin etiketi basılmıştır. Her ders yazılısı için o derse ait sınav evrakı poşeti süresi içerisinde açılıp kapatılacaktır. </a:t>
            </a:r>
            <a:r>
              <a:rPr lang="tr-TR" b="1" dirty="0" smtClean="0"/>
              <a:t>Farklı ders yazılısına ait sınav evrakının bulunduğu poşetler kendi oturumu haricinde kesinlikle açılmayacaktır.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a:t>
            </a:fld>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sz="3200" dirty="0" smtClean="0">
                <a:latin typeface="Calibri" pitchFamily="34" charset="0"/>
              </a:rPr>
              <a:t>Ortak sınavlara giriş şartlarını taşımadığı hâlde öğrencinin sınava girmesi,</a:t>
            </a:r>
          </a:p>
          <a:p>
            <a:pPr algn="just"/>
            <a:r>
              <a:rPr lang="tr-TR" sz="3200" dirty="0" smtClean="0">
                <a:latin typeface="Calibri" pitchFamily="34" charset="0"/>
              </a:rPr>
              <a:t>Cevap kâğıdının dönüş sınav güvenlik torbasından çıkmaması, zarar görmüş ya da eksik çıkması, </a:t>
            </a:r>
          </a:p>
          <a:p>
            <a:pPr algn="just"/>
            <a:r>
              <a:rPr lang="tr-TR" sz="3200" dirty="0" smtClean="0">
                <a:latin typeface="Calibri" pitchFamily="34" charset="0"/>
              </a:rPr>
              <a:t>Öğrencinin herhangi bir öğrenciden ya da dokümandan kopya çektiğinin sınav görevlilerince tespit edilmesi, </a:t>
            </a:r>
          </a:p>
          <a:p>
            <a:pPr algn="just"/>
            <a:r>
              <a:rPr lang="en-US" altLang="zh-CN" sz="3200" dirty="0" err="1" smtClean="0">
                <a:latin typeface="Calibri" pitchFamily="34" charset="0"/>
                <a:cs typeface="Times New Roman" pitchFamily="18" charset="0"/>
              </a:rPr>
              <a:t>Başka</a:t>
            </a:r>
            <a:r>
              <a:rPr lang="en-US" altLang="zh-CN" sz="3200" dirty="0" smtClean="0">
                <a:latin typeface="Calibri" pitchFamily="34" charset="0"/>
                <a:cs typeface="Times New Roman" pitchFamily="18" charset="0"/>
              </a:rPr>
              <a:t> </a:t>
            </a:r>
            <a:r>
              <a:rPr lang="en-US" altLang="zh-CN" sz="3200" dirty="0" err="1" smtClean="0">
                <a:latin typeface="Calibri" pitchFamily="34" charset="0"/>
                <a:cs typeface="Times New Roman" pitchFamily="18" charset="0"/>
              </a:rPr>
              <a:t>öğrencinin</a:t>
            </a:r>
            <a:r>
              <a:rPr lang="en-US" altLang="zh-CN" sz="3200" dirty="0" smtClean="0">
                <a:latin typeface="Calibri" pitchFamily="34" charset="0"/>
                <a:cs typeface="Times New Roman" pitchFamily="18" charset="0"/>
              </a:rPr>
              <a:t> </a:t>
            </a:r>
            <a:r>
              <a:rPr lang="en-US" altLang="zh-CN" sz="3200" dirty="0" err="1" smtClean="0">
                <a:latin typeface="Calibri" pitchFamily="34" charset="0"/>
                <a:cs typeface="Times New Roman" pitchFamily="18" charset="0"/>
              </a:rPr>
              <a:t>sınav</a:t>
            </a:r>
            <a:r>
              <a:rPr lang="en-US" altLang="zh-CN" sz="3200" dirty="0" smtClean="0">
                <a:latin typeface="Calibri" pitchFamily="34" charset="0"/>
                <a:cs typeface="Times New Roman" pitchFamily="18" charset="0"/>
              </a:rPr>
              <a:t> </a:t>
            </a:r>
            <a:r>
              <a:rPr lang="en-US" altLang="zh-CN" sz="3200" dirty="0" err="1" smtClean="0">
                <a:latin typeface="Calibri" pitchFamily="34" charset="0"/>
                <a:cs typeface="Times New Roman" pitchFamily="18" charset="0"/>
              </a:rPr>
              <a:t>evrakının</a:t>
            </a:r>
            <a:r>
              <a:rPr lang="en-US" altLang="zh-CN" sz="3200" dirty="0" smtClean="0">
                <a:latin typeface="Calibri" pitchFamily="34" charset="0"/>
                <a:cs typeface="Times New Roman" pitchFamily="18" charset="0"/>
              </a:rPr>
              <a:t> </a:t>
            </a:r>
            <a:r>
              <a:rPr lang="en-US" altLang="zh-CN" sz="3200" dirty="0" err="1" smtClean="0">
                <a:latin typeface="Calibri" pitchFamily="34" charset="0"/>
                <a:cs typeface="Times New Roman" pitchFamily="18" charset="0"/>
              </a:rPr>
              <a:t>kullanılması</a:t>
            </a:r>
            <a:r>
              <a:rPr lang="tr-TR" altLang="zh-CN" sz="3200" dirty="0" smtClean="0">
                <a:latin typeface="Calibri" pitchFamily="34" charset="0"/>
                <a:cs typeface="Times New Roman" pitchFamily="18" charset="0"/>
              </a:rPr>
              <a:t>,</a:t>
            </a:r>
            <a:endParaRPr lang="tr-TR" sz="3200" dirty="0" smtClean="0">
              <a:latin typeface="Calibri" pitchFamily="34" charset="0"/>
              <a:cs typeface="Times New Roman" pitchFamily="18" charset="0"/>
            </a:endParaRPr>
          </a:p>
          <a:p>
            <a:endParaRPr lang="tr-TR" sz="32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70</a:t>
            </a:fld>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sz="3200" dirty="0" smtClean="0">
                <a:latin typeface="Calibri" pitchFamily="34" charset="0"/>
              </a:rPr>
              <a:t>Öğrencinin yerine başkasının sınava girmesi, </a:t>
            </a:r>
          </a:p>
          <a:p>
            <a:pPr algn="just"/>
            <a:r>
              <a:rPr lang="tr-TR" sz="3200" dirty="0" smtClean="0">
                <a:latin typeface="Calibri" pitchFamily="34" charset="0"/>
              </a:rPr>
              <a:t>Her türlü bilgisayar özelliği bulunan cihazlar ve saat fonksiyonu dışında özellikleri bulunan saatler ile cep telefonu, telsiz vb. iletişim araçları ve defter, kitap, sözlük, hesap cetveli gibi araçları sınav anında öğrencinin yanında bulundurması,</a:t>
            </a:r>
          </a:p>
          <a:p>
            <a:pPr algn="just"/>
            <a:r>
              <a:rPr lang="tr-TR" sz="3200" dirty="0" smtClean="0">
                <a:latin typeface="Calibri" pitchFamily="34" charset="0"/>
              </a:rPr>
              <a:t> Dönüş sınav güvenlik kutuları dışında posta ya da farklı bir yolla sınav evrakı gönderilmesi, </a:t>
            </a:r>
          </a:p>
          <a:p>
            <a:endParaRPr lang="tr-TR" sz="32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71</a:t>
            </a:fld>
            <a:endParaRPr lang="tr-T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lgn="just"/>
            <a:r>
              <a:rPr lang="tr-TR" sz="3200" dirty="0" smtClean="0">
                <a:latin typeface="Calibri" pitchFamily="34" charset="0"/>
              </a:rPr>
              <a:t>Sınav evrakına zarar verilmesi (soru kitapçığını, cevap kâğıdını yırtmak, teslim etmemek ve benzeri) durumlarında Millî Eğitim Bakanlığı Merkezi Sistem Sınav Yönergesi’nde belirtilen sınav kuralları ihlal edildiği için sınav görevlilerinin ve yetkililerin tuttuğu tutanaklar da dikkate alınarak öğrencinin sınavı geçersiz sayılacaktır.</a:t>
            </a:r>
          </a:p>
          <a:p>
            <a:pPr algn="just"/>
            <a:r>
              <a:rPr lang="tr-TR" sz="3200" b="1" dirty="0" smtClean="0">
                <a:latin typeface="Calibri" pitchFamily="34" charset="0"/>
              </a:rPr>
              <a:t>Ortak sınavı geçersiz sayılan öğrenciler mazeret sınavına alınmayacaktır.</a:t>
            </a:r>
          </a:p>
          <a:p>
            <a:endParaRPr lang="tr-TR" sz="3200"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72</a:t>
            </a:fld>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txBox="1">
            <a:spLocks noGrp="1" noChangeArrowheads="1"/>
          </p:cNvSpPr>
          <p:nvPr>
            <p:ph type="ctrTitle"/>
          </p:nvPr>
        </p:nvSpPr>
        <p:spPr>
          <a:xfrm>
            <a:off x="464344" y="4357689"/>
            <a:ext cx="8619596" cy="1584325"/>
          </a:xfrm>
        </p:spPr>
        <p:txBody>
          <a:bodyPr/>
          <a:lstStyle/>
          <a:p>
            <a:pPr eaLnBrk="1" hangingPunct="1">
              <a:defRPr/>
            </a:pPr>
            <a:r>
              <a:rPr lang="tr-TR"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Ortak Sınavlara İtiraz</a:t>
            </a:r>
          </a:p>
        </p:txBody>
      </p:sp>
      <p:sp>
        <p:nvSpPr>
          <p:cNvPr id="3" name="Slayt Numarası Yer Tutucusu 2"/>
          <p:cNvSpPr>
            <a:spLocks noGrp="1"/>
          </p:cNvSpPr>
          <p:nvPr>
            <p:ph type="sldNum" sz="quarter" idx="12"/>
          </p:nvPr>
        </p:nvSpPr>
        <p:spPr/>
        <p:txBody>
          <a:bodyPr/>
          <a:lstStyle/>
          <a:p>
            <a:pPr>
              <a:defRPr/>
            </a:pPr>
            <a:fld id="{B4535ECE-5CBE-4E7B-84FF-9C5725C5641E}" type="slidenum">
              <a:rPr lang="tr-TR" smtClean="0"/>
              <a:pPr>
                <a:defRPr/>
              </a:pPr>
              <a:t>73</a:t>
            </a:fld>
            <a:endParaRPr lang="tr-TR"/>
          </a:p>
        </p:txBody>
      </p:sp>
    </p:spTree>
  </p:cSld>
  <p:clrMapOvr>
    <a:masterClrMapping/>
  </p:clrMapOvr>
  <p:transition spd="med">
    <p:cover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sz="3200" dirty="0" smtClean="0">
                <a:latin typeface="Calibri" pitchFamily="34" charset="0"/>
              </a:rPr>
              <a:t>Sorulara ve sonuçlara yapılacak itirazlar, soruların ve sonuçların </a:t>
            </a:r>
            <a:r>
              <a:rPr lang="tr-TR" sz="3200" dirty="0" smtClean="0">
                <a:solidFill>
                  <a:srgbClr val="0000FF"/>
                </a:solidFill>
                <a:latin typeface="Calibri" pitchFamily="34" charset="0"/>
                <a:hlinkClick r:id="rId2"/>
              </a:rPr>
              <a:t>http://www.</a:t>
            </a:r>
            <a:r>
              <a:rPr lang="tr-TR" sz="3200" dirty="0" err="1" smtClean="0">
                <a:solidFill>
                  <a:srgbClr val="0000FF"/>
                </a:solidFill>
                <a:latin typeface="Calibri" pitchFamily="34" charset="0"/>
                <a:hlinkClick r:id="rId2"/>
              </a:rPr>
              <a:t>meb</a:t>
            </a:r>
            <a:r>
              <a:rPr lang="tr-TR" sz="3200" dirty="0" smtClean="0">
                <a:solidFill>
                  <a:srgbClr val="0000FF"/>
                </a:solidFill>
                <a:latin typeface="Calibri" pitchFamily="34" charset="0"/>
                <a:hlinkClick r:id="rId2"/>
              </a:rPr>
              <a:t>.gov.tr</a:t>
            </a:r>
            <a:r>
              <a:rPr lang="tr-TR" sz="3200" dirty="0" smtClean="0">
                <a:solidFill>
                  <a:srgbClr val="0000FF"/>
                </a:solidFill>
                <a:latin typeface="Calibri" pitchFamily="34" charset="0"/>
              </a:rPr>
              <a:t> </a:t>
            </a:r>
            <a:r>
              <a:rPr lang="tr-TR" sz="3200" dirty="0" smtClean="0">
                <a:latin typeface="Calibri" pitchFamily="34" charset="0"/>
              </a:rPr>
              <a:t>(e-okul sistemi) internet adresinden yayımlanmasından itibaren en geç beş takvim günü içinde ÖDSGM resmi internet sayfasından yayımlanan sınav itiraz bölümünden elektronik olarak </a:t>
            </a:r>
            <a:r>
              <a:rPr lang="tr-TR" sz="3200" dirty="0" err="1" smtClean="0">
                <a:latin typeface="Calibri" pitchFamily="34" charset="0"/>
              </a:rPr>
              <a:t>ÖDSGM’ye</a:t>
            </a:r>
            <a:r>
              <a:rPr lang="tr-TR" sz="3200" dirty="0" smtClean="0">
                <a:latin typeface="Calibri" pitchFamily="34" charset="0"/>
              </a:rPr>
              <a:t> yapılabilecektir.</a:t>
            </a:r>
          </a:p>
          <a:p>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74</a:t>
            </a:fld>
            <a:endParaRPr lang="tr-T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sz="3200" dirty="0" smtClean="0">
                <a:latin typeface="Calibri" pitchFamily="34" charset="0"/>
              </a:rPr>
              <a:t>b) Elektronik ortamda yapılan itirazlar öğrenci velisi tarafından </a:t>
            </a:r>
            <a:r>
              <a:rPr lang="tr-TR" sz="3200" dirty="0" err="1" smtClean="0">
                <a:latin typeface="Calibri" pitchFamily="34" charset="0"/>
              </a:rPr>
              <a:t>interaktif</a:t>
            </a:r>
            <a:r>
              <a:rPr lang="tr-TR" sz="3200" dirty="0" smtClean="0">
                <a:latin typeface="Calibri" pitchFamily="34" charset="0"/>
              </a:rPr>
              <a:t> hesap aracılığıyla elektronik ortamdan, yapılan itirazların incelenmesi için ise öğrenci velisi tarafından T.C. Ziraat Bankası, Türkiye Vakıflar Bankası ve Türkiye Halk Bankası şubelerinden herhangi birine, “Kurumsal Tahsilât Programı” aracılığıyla 20 TL (Yirmi TL KDV Dahil) yatırılması gerekmektedir.</a:t>
            </a:r>
          </a:p>
          <a:p>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75</a:t>
            </a:fld>
            <a:endParaRPr lang="tr-T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457200" indent="-457200" algn="just">
              <a:buAutoNum type="alphaLcParenR" startAt="3"/>
            </a:pPr>
            <a:r>
              <a:rPr lang="tr-TR" sz="3200" dirty="0" smtClean="0">
                <a:latin typeface="Calibri" pitchFamily="34" charset="0"/>
              </a:rPr>
              <a:t>Süresi geçtikten sonra yapılan itirazlar ile öğrencinin T.C. kimlik numarası belirtilmeyen, banka dekontu eklenmemiş, imza ve adres bilgisi olmayan dilekçeler dikkate alınmayacak ve cevaplandırılmayacaktır.</a:t>
            </a:r>
          </a:p>
          <a:p>
            <a:pPr marL="457200" indent="-457200" algn="just">
              <a:buAutoNum type="alphaLcParenR" startAt="3"/>
            </a:pPr>
            <a:endParaRPr lang="tr-TR" sz="3200" dirty="0" smtClean="0">
              <a:latin typeface="Calibri" pitchFamily="34" charset="0"/>
            </a:endParaRPr>
          </a:p>
          <a:p>
            <a:pPr marL="457200" indent="-457200" algn="just">
              <a:buAutoNum type="alphaLcParenR" startAt="3"/>
            </a:pPr>
            <a:r>
              <a:rPr lang="tr-TR" sz="3200" dirty="0" smtClean="0">
                <a:latin typeface="Calibri" pitchFamily="34" charset="0"/>
              </a:rPr>
              <a:t>Faksla yapılan itirazlar dikkate alınmayacak ve cevaplanmayacaktır.</a:t>
            </a:r>
          </a:p>
          <a:p>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76</a:t>
            </a:fld>
            <a:endParaRPr lang="tr-T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95300" y="1412776"/>
            <a:ext cx="8915400" cy="5040560"/>
          </a:xfrm>
        </p:spPr>
        <p:txBody>
          <a:bodyPr/>
          <a:lstStyle/>
          <a:p>
            <a:pPr marL="0" lvl="0" indent="0" algn="ctr" defTabSz="914400" eaLnBrk="1" hangingPunct="1">
              <a:spcBef>
                <a:spcPct val="0"/>
              </a:spcBef>
              <a:buNone/>
              <a:tabLst>
                <a:tab pos="152400" algn="l"/>
              </a:tabLst>
            </a:pPr>
            <a:r>
              <a:rPr lang="tr-TR" sz="3200" dirty="0" smtClean="0">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BİNA SINAV SORUMLUSU</a:t>
            </a:r>
          </a:p>
          <a:p>
            <a:pPr marL="0" lvl="0" indent="0" algn="just" defTabSz="914400" eaLnBrk="1" hangingPunct="1">
              <a:spcBef>
                <a:spcPct val="0"/>
              </a:spcBef>
              <a:buFont typeface="Arial" pitchFamily="34" charset="0"/>
              <a:buChar char="•"/>
              <a:tabLst>
                <a:tab pos="152400" algn="l"/>
              </a:tabLst>
            </a:pPr>
            <a:r>
              <a:rPr lang="tr-TR" sz="3600" dirty="0" smtClean="0">
                <a:latin typeface="Calibri" pitchFamily="34" charset="0"/>
                <a:ea typeface="Times New Roman" pitchFamily="18" charset="0"/>
                <a:cs typeface="Times New Roman" pitchFamily="18" charset="0"/>
              </a:rPr>
              <a:t> </a:t>
            </a:r>
            <a:r>
              <a:rPr lang="tr-TR" sz="2400" dirty="0" smtClean="0">
                <a:latin typeface="Calibri" pitchFamily="34" charset="0"/>
                <a:ea typeface="Times New Roman" pitchFamily="18" charset="0"/>
                <a:cs typeface="Times New Roman" pitchFamily="18" charset="0"/>
              </a:rPr>
              <a:t>Sınav düzenini bozan durumlara engel olmak,</a:t>
            </a:r>
          </a:p>
          <a:p>
            <a:pPr marL="0" lvl="0" indent="0" algn="just" defTabSz="914400" eaLnBrk="1" hangingPunct="1">
              <a:spcBef>
                <a:spcPct val="0"/>
              </a:spcBef>
              <a:buFont typeface="Arial" pitchFamily="34" charset="0"/>
              <a:buChar char="•"/>
              <a:tabLst>
                <a:tab pos="152400" algn="l"/>
              </a:tabLst>
            </a:pPr>
            <a:endParaRPr lang="tr-TR" sz="1050" dirty="0" smtClean="0">
              <a:latin typeface="Calibri" pitchFamily="34" charset="0"/>
              <a:cs typeface="Arial" pitchFamily="34" charset="0"/>
            </a:endParaRPr>
          </a:p>
          <a:p>
            <a:pPr marL="0" lvl="0" indent="0" algn="just" defTabSz="914400">
              <a:spcBef>
                <a:spcPct val="0"/>
              </a:spcBef>
              <a:buFont typeface="Arial" pitchFamily="34" charset="0"/>
              <a:buChar char="•"/>
              <a:tabLst>
                <a:tab pos="152400" algn="l"/>
              </a:tabLst>
            </a:pPr>
            <a:r>
              <a:rPr lang="tr-TR" sz="2400" dirty="0" smtClean="0">
                <a:latin typeface="Calibri" pitchFamily="34" charset="0"/>
                <a:ea typeface="Times New Roman" pitchFamily="18" charset="0"/>
                <a:cs typeface="Times New Roman" pitchFamily="18" charset="0"/>
              </a:rPr>
              <a:t> Sınav binası içinde sınav süresince adayların ve görevlilerin dışında kişilerin bulunmamasını sağlatmak ve görevlilerin görev kartlarını yakalarına takmalarını sağlatmak.</a:t>
            </a:r>
          </a:p>
          <a:p>
            <a:pPr marL="0" lvl="0" indent="0" algn="just" defTabSz="914400">
              <a:spcBef>
                <a:spcPct val="0"/>
              </a:spcBef>
              <a:buFont typeface="Arial" pitchFamily="34" charset="0"/>
              <a:buChar char="•"/>
              <a:tabLst>
                <a:tab pos="152400" algn="l"/>
              </a:tabLst>
            </a:pPr>
            <a:endParaRPr lang="tr-TR" sz="1050" dirty="0" smtClean="0">
              <a:latin typeface="Calibri" pitchFamily="34" charset="0"/>
              <a:cs typeface="Arial" pitchFamily="34" charset="0"/>
            </a:endParaRPr>
          </a:p>
          <a:p>
            <a:pPr marL="0" lvl="0" indent="0" algn="just" defTabSz="914400">
              <a:spcBef>
                <a:spcPct val="0"/>
              </a:spcBef>
              <a:buFont typeface="Arial" pitchFamily="34" charset="0"/>
              <a:buChar char="•"/>
              <a:tabLst>
                <a:tab pos="152400" algn="l"/>
              </a:tabLst>
            </a:pPr>
            <a:r>
              <a:rPr lang="tr-TR" sz="2400" b="1" dirty="0" smtClean="0">
                <a:latin typeface="Calibri" pitchFamily="34" charset="0"/>
                <a:ea typeface="Times New Roman" pitchFamily="18" charset="0"/>
                <a:cs typeface="Times New Roman" pitchFamily="18" charset="0"/>
              </a:rPr>
              <a:t> </a:t>
            </a:r>
            <a:r>
              <a:rPr lang="tr-TR" sz="2400" dirty="0" smtClean="0">
                <a:latin typeface="Calibri" pitchFamily="34" charset="0"/>
                <a:ea typeface="Times New Roman" pitchFamily="18" charset="0"/>
                <a:cs typeface="Times New Roman" pitchFamily="18" charset="0"/>
              </a:rPr>
              <a:t>Sınav esnasında, bina komisyonları ile birlikte salonları kontrol etmek.</a:t>
            </a:r>
          </a:p>
          <a:p>
            <a:pPr marL="0" lvl="0" indent="0" algn="just" defTabSz="914400">
              <a:spcBef>
                <a:spcPct val="0"/>
              </a:spcBef>
              <a:buFont typeface="Arial" pitchFamily="34" charset="0"/>
              <a:buChar char="•"/>
              <a:tabLst>
                <a:tab pos="152400" algn="l"/>
              </a:tabLst>
            </a:pPr>
            <a:endParaRPr lang="tr-TR" sz="1050" dirty="0" smtClean="0">
              <a:latin typeface="Calibri" pitchFamily="34" charset="0"/>
              <a:cs typeface="Arial" pitchFamily="34" charset="0"/>
            </a:endParaRPr>
          </a:p>
          <a:p>
            <a:pPr marL="0" lvl="0" indent="0" algn="just" defTabSz="914400">
              <a:spcBef>
                <a:spcPct val="0"/>
              </a:spcBef>
              <a:buFont typeface="Arial" pitchFamily="34" charset="0"/>
              <a:buChar char="•"/>
              <a:tabLst>
                <a:tab pos="152400" algn="l"/>
              </a:tabLst>
            </a:pPr>
            <a:r>
              <a:rPr lang="tr-TR" sz="2400" b="1" dirty="0" smtClean="0">
                <a:latin typeface="Calibri" pitchFamily="34" charset="0"/>
                <a:ea typeface="Times New Roman" pitchFamily="18" charset="0"/>
                <a:cs typeface="Times New Roman" pitchFamily="18" charset="0"/>
              </a:rPr>
              <a:t> </a:t>
            </a:r>
            <a:r>
              <a:rPr lang="tr-TR" sz="2400" dirty="0" smtClean="0">
                <a:latin typeface="Calibri" pitchFamily="34" charset="0"/>
                <a:ea typeface="Times New Roman" pitchFamily="18" charset="0"/>
                <a:cs typeface="Times New Roman" pitchFamily="18" charset="0"/>
              </a:rPr>
              <a:t>Kurye tutanakları ile birlikte okula gönderilen zarf içerisindeki </a:t>
            </a:r>
            <a:r>
              <a:rPr lang="tr-TR" sz="2400" b="1" u="sng" dirty="0" smtClean="0">
                <a:latin typeface="Calibri" pitchFamily="34" charset="0"/>
                <a:ea typeface="Times New Roman" pitchFamily="18" charset="0"/>
                <a:cs typeface="Times New Roman" pitchFamily="18" charset="0"/>
              </a:rPr>
              <a:t>sınav sonrası raporu doldurarak</a:t>
            </a:r>
            <a:r>
              <a:rPr lang="tr-TR" sz="2400" dirty="0" smtClean="0">
                <a:latin typeface="Calibri" pitchFamily="34" charset="0"/>
                <a:ea typeface="Times New Roman" pitchFamily="18" charset="0"/>
                <a:cs typeface="Times New Roman" pitchFamily="18" charset="0"/>
              </a:rPr>
              <a:t>, görevli kurye ile Müdürlüğümüze göndermek. </a:t>
            </a: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77</a:t>
            </a:fld>
            <a:endParaRPr lang="tr-T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ctr">
              <a:buNone/>
            </a:pPr>
            <a:endParaRPr lang="tr-TR" dirty="0" smtClean="0">
              <a:solidFill>
                <a:srgbClr val="FF0000"/>
              </a:solidFill>
              <a:effectLst>
                <a:outerShdw blurRad="38100" dist="38100" dir="2700000" algn="tl">
                  <a:srgbClr val="000000">
                    <a:alpha val="43137"/>
                  </a:srgbClr>
                </a:outerShdw>
              </a:effectLst>
            </a:endParaRPr>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78</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t>	Bu hususa dikkat etmeyen görevliler hakkında gerekli yasal işlem başlatılacaktır.</a:t>
            </a:r>
          </a:p>
          <a:p>
            <a:pPr>
              <a:buNone/>
            </a:pPr>
            <a:endParaRPr lang="tr-TR"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44488" y="1340768"/>
            <a:ext cx="9066212" cy="5904656"/>
          </a:xfrm>
        </p:spPr>
        <p:txBody>
          <a:bodyPr/>
          <a:lstStyle/>
          <a:p>
            <a:pPr>
              <a:buNone/>
            </a:pPr>
            <a:r>
              <a:rPr lang="tr-TR" sz="3300" b="1" dirty="0" smtClean="0">
                <a:effectLst>
                  <a:outerShdw blurRad="38100" dist="38100" dir="2700000" algn="tl">
                    <a:srgbClr val="000000">
                      <a:alpha val="43137"/>
                    </a:srgbClr>
                  </a:outerShdw>
                </a:effectLst>
              </a:rPr>
              <a:t>   </a:t>
            </a:r>
            <a:r>
              <a:rPr lang="tr-TR" sz="3300" b="1" u="sng" dirty="0" smtClean="0">
                <a:solidFill>
                  <a:srgbClr val="0070C0"/>
                </a:solidFill>
                <a:effectLst>
                  <a:outerShdw blurRad="38100" dist="38100" dir="2700000" algn="tl">
                    <a:srgbClr val="000000">
                      <a:alpha val="43137"/>
                    </a:srgbClr>
                  </a:outerShdw>
                </a:effectLst>
              </a:rPr>
              <a:t>ÖĞRENCİLERLE İLGİLİ İŞLEMLER </a:t>
            </a:r>
          </a:p>
          <a:p>
            <a:pPr algn="just">
              <a:buNone/>
            </a:pPr>
            <a:r>
              <a:rPr lang="tr-TR" sz="3300" dirty="0" smtClean="0"/>
              <a:t>	</a:t>
            </a:r>
            <a:r>
              <a:rPr lang="tr-TR" sz="3300" b="1" dirty="0" smtClean="0"/>
              <a:t> 	</a:t>
            </a:r>
            <a:r>
              <a:rPr lang="tr-TR" sz="3300" dirty="0" smtClean="0"/>
              <a:t>…………………. tarihinden sonra okullar arası nakil geçiş yapan öğrencilerin, 25-26 Kasım 2015 tarihindeki ortak sınavlara </a:t>
            </a:r>
            <a:r>
              <a:rPr lang="tr-TR" sz="3300" b="1" dirty="0" smtClean="0"/>
              <a:t>nakil oldukları okulda</a:t>
            </a:r>
            <a:r>
              <a:rPr lang="tr-TR" sz="3300" dirty="0" smtClean="0"/>
              <a:t> ve </a:t>
            </a:r>
            <a:r>
              <a:rPr lang="tr-TR" sz="3300" b="1" u="sng" dirty="0" smtClean="0"/>
              <a:t>yedek sınav evrakı ile girmeleri sağlanacaktır</a:t>
            </a:r>
            <a:r>
              <a:rPr lang="tr-TR" sz="3300" dirty="0" smtClean="0"/>
              <a:t>. Yedek olarak sınava alınacak öğrencinin tek (bir öğrenci) olması halinde, söz konusu öğrenci sınav yapılan salonlardan birinde diğer öğrencilerle birlikte yedek sınav evrakı ile sınava alınacaktır</a:t>
            </a:r>
            <a:r>
              <a:rPr lang="tr-TR" sz="3300" b="1" dirty="0" smtClean="0"/>
              <a:t>.</a:t>
            </a:r>
            <a:endParaRPr lang="tr-TR" sz="3300" b="1" dirty="0"/>
          </a:p>
        </p:txBody>
      </p:sp>
      <p:sp>
        <p:nvSpPr>
          <p:cNvPr id="4" name="3 Slayt Numarası Yer Tutucusu"/>
          <p:cNvSpPr>
            <a:spLocks noGrp="1"/>
          </p:cNvSpPr>
          <p:nvPr>
            <p:ph type="sldNum" sz="quarter" idx="12"/>
          </p:nvPr>
        </p:nvSpPr>
        <p:spPr/>
        <p:txBody>
          <a:bodyPr/>
          <a:lstStyle/>
          <a:p>
            <a:pPr>
              <a:defRPr/>
            </a:pPr>
            <a:fld id="{B124F018-0901-4AB7-885A-DBB8551A0A60}" type="slidenum">
              <a:rPr lang="tr-TR" smtClean="0"/>
              <a:pPr>
                <a:defRPr/>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6739</TotalTime>
  <Words>738</Words>
  <Application>Microsoft Office PowerPoint</Application>
  <PresentationFormat>A4 Kağıt (210x297 mm)</PresentationFormat>
  <Paragraphs>186</Paragraphs>
  <Slides>78</Slides>
  <Notes>4</Notes>
  <HiddenSlides>0</HiddenSlides>
  <MMClips>0</MMClips>
  <ScaleCrop>false</ScaleCrop>
  <HeadingPairs>
    <vt:vector size="4" baseType="variant">
      <vt:variant>
        <vt:lpstr>Tema</vt:lpstr>
      </vt:variant>
      <vt:variant>
        <vt:i4>1</vt:i4>
      </vt:variant>
      <vt:variant>
        <vt:lpstr>Slayt Başlıkları</vt:lpstr>
      </vt:variant>
      <vt:variant>
        <vt:i4>78</vt:i4>
      </vt:variant>
    </vt:vector>
  </HeadingPairs>
  <TitlesOfParts>
    <vt:vector size="79" baseType="lpstr">
      <vt:lpstr>Akış</vt:lpstr>
      <vt:lpstr>PAZARCIK İLÇE MİLLİ EĞİTİM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Sınav Poşetinin Doğru açılması için görevlileri uyarınız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Ortak Sınavların Geçersiz Sayılacağı Durumlar</vt:lpstr>
      <vt:lpstr>PowerPoint Sunusu</vt:lpstr>
      <vt:lpstr>PowerPoint Sunusu</vt:lpstr>
      <vt:lpstr>PowerPoint Sunusu</vt:lpstr>
      <vt:lpstr>Ortak Sınavlara İtiraz</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M.ÇAYIR</cp:lastModifiedBy>
  <cp:revision>761</cp:revision>
  <cp:lastPrinted>2014-03-18T12:48:59Z</cp:lastPrinted>
  <dcterms:created xsi:type="dcterms:W3CDTF">2012-10-17T12:41:58Z</dcterms:created>
  <dcterms:modified xsi:type="dcterms:W3CDTF">2015-11-19T07:20:51Z</dcterms:modified>
</cp:coreProperties>
</file>